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393" r:id="rId2"/>
    <p:sldId id="394" r:id="rId3"/>
    <p:sldId id="345" r:id="rId4"/>
    <p:sldId id="390" r:id="rId5"/>
    <p:sldId id="391" r:id="rId6"/>
    <p:sldId id="352" r:id="rId7"/>
    <p:sldId id="397" r:id="rId8"/>
    <p:sldId id="331" r:id="rId9"/>
    <p:sldId id="332" r:id="rId10"/>
    <p:sldId id="349" r:id="rId11"/>
    <p:sldId id="396" r:id="rId12"/>
    <p:sldId id="319" r:id="rId13"/>
    <p:sldId id="306" r:id="rId14"/>
    <p:sldId id="320" r:id="rId15"/>
    <p:sldId id="287" r:id="rId16"/>
    <p:sldId id="386" r:id="rId17"/>
    <p:sldId id="392" r:id="rId18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C2C4C-B655-4E69-A551-2BB1ACED7E0C}" v="1" dt="2022-09-09T12:03:32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49434" autoAdjust="0"/>
  </p:normalViewPr>
  <p:slideViewPr>
    <p:cSldViewPr snapToGrid="0">
      <p:cViewPr varScale="1">
        <p:scale>
          <a:sx n="47" d="100"/>
          <a:sy n="47" d="100"/>
        </p:scale>
        <p:origin x="24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Pollard" userId="6dfea2b8-87af-4250-9041-deeffa36ae33" providerId="ADAL" clId="{A38C2C4C-B655-4E69-A551-2BB1ACED7E0C}"/>
    <pc:docChg chg="custSel modSld replTag delTag">
      <pc:chgData name="Eileen Pollard" userId="6dfea2b8-87af-4250-9041-deeffa36ae33" providerId="ADAL" clId="{A38C2C4C-B655-4E69-A551-2BB1ACED7E0C}" dt="2022-09-09T12:03:41.739" v="4"/>
      <pc:docMkLst>
        <pc:docMk/>
      </pc:docMkLst>
      <pc:sldChg chg="modSp mod modAnim">
        <pc:chgData name="Eileen Pollard" userId="6dfea2b8-87af-4250-9041-deeffa36ae33" providerId="ADAL" clId="{A38C2C4C-B655-4E69-A551-2BB1ACED7E0C}" dt="2022-09-09T12:03:33.001" v="1" actId="27636"/>
        <pc:sldMkLst>
          <pc:docMk/>
          <pc:sldMk cId="1630640024" sldId="391"/>
        </pc:sldMkLst>
        <pc:spChg chg="mod">
          <ac:chgData name="Eileen Pollard" userId="6dfea2b8-87af-4250-9041-deeffa36ae33" providerId="ADAL" clId="{A38C2C4C-B655-4E69-A551-2BB1ACED7E0C}" dt="2022-09-09T12:03:33.001" v="1" actId="27636"/>
          <ac:spMkLst>
            <pc:docMk/>
            <pc:sldMk cId="1630640024" sldId="391"/>
            <ac:spMk id="3" creationId="{F38E7293-58B0-4499-92FE-34DB2AD226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40D48-61AF-487F-8B13-7D57F8D2A09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6BF9F-C715-4537-A4F2-4A1B04D8FEA8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On a scale of 1 to 10, how knowledgeable and confident are you about…</a:t>
          </a:r>
          <a:endParaRPr lang="en-US" sz="1800" dirty="0">
            <a:solidFill>
              <a:schemeClr val="tx1"/>
            </a:solidFill>
          </a:endParaRPr>
        </a:p>
      </dgm:t>
    </dgm:pt>
    <dgm:pt modelId="{6398A62C-74AA-4448-AB72-D81F82AE3A8A}" type="parTrans" cxnId="{37D15EC6-75B6-46EC-B619-23C70E03FB66}">
      <dgm:prSet/>
      <dgm:spPr/>
      <dgm:t>
        <a:bodyPr/>
        <a:lstStyle/>
        <a:p>
          <a:endParaRPr lang="en-US"/>
        </a:p>
      </dgm:t>
    </dgm:pt>
    <dgm:pt modelId="{3278DA36-BD42-4252-8260-1B57B3757000}" type="sibTrans" cxnId="{37D15EC6-75B6-46EC-B619-23C70E03FB66}">
      <dgm:prSet/>
      <dgm:spPr/>
      <dgm:t>
        <a:bodyPr/>
        <a:lstStyle/>
        <a:p>
          <a:endParaRPr lang="en-US"/>
        </a:p>
      </dgm:t>
    </dgm:pt>
    <dgm:pt modelId="{7A498717-DF1A-458F-8236-E65D2CF0B5D3}">
      <dgm:prSet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Personal tutoring?</a:t>
          </a:r>
          <a:endParaRPr lang="en-US" dirty="0"/>
        </a:p>
      </dgm:t>
    </dgm:pt>
    <dgm:pt modelId="{4BF4FA47-63EB-4CDB-BE3D-AC4C7B35958C}" type="parTrans" cxnId="{23139BF3-3A48-49EE-9AA0-432B5E5A8EA6}">
      <dgm:prSet/>
      <dgm:spPr/>
      <dgm:t>
        <a:bodyPr/>
        <a:lstStyle/>
        <a:p>
          <a:endParaRPr lang="en-US"/>
        </a:p>
      </dgm:t>
    </dgm:pt>
    <dgm:pt modelId="{61FD42AA-85C4-4248-98B1-EE5A0EC9F084}" type="sibTrans" cxnId="{23139BF3-3A48-49EE-9AA0-432B5E5A8EA6}">
      <dgm:prSet/>
      <dgm:spPr/>
      <dgm:t>
        <a:bodyPr/>
        <a:lstStyle/>
        <a:p>
          <a:endParaRPr lang="en-US"/>
        </a:p>
      </dgm:t>
    </dgm:pt>
    <dgm:pt modelId="{1890CBB7-DCC3-47B2-A36C-4D3009C32BF2}">
      <dgm:prSet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Coaching?</a:t>
          </a:r>
          <a:endParaRPr lang="en-US" dirty="0"/>
        </a:p>
      </dgm:t>
    </dgm:pt>
    <dgm:pt modelId="{5A297406-A778-416D-A5E9-2688CED2210B}" type="parTrans" cxnId="{24330C3E-6575-4A4E-8F54-7A39EE8F1372}">
      <dgm:prSet/>
      <dgm:spPr/>
      <dgm:t>
        <a:bodyPr/>
        <a:lstStyle/>
        <a:p>
          <a:endParaRPr lang="en-US"/>
        </a:p>
      </dgm:t>
    </dgm:pt>
    <dgm:pt modelId="{3863BEDA-C624-42C9-B751-7C51E61185CC}" type="sibTrans" cxnId="{24330C3E-6575-4A4E-8F54-7A39EE8F1372}">
      <dgm:prSet/>
      <dgm:spPr/>
      <dgm:t>
        <a:bodyPr/>
        <a:lstStyle/>
        <a:p>
          <a:endParaRPr lang="en-US"/>
        </a:p>
      </dgm:t>
    </dgm:pt>
    <dgm:pt modelId="{435CCF6F-5EFB-4DF7-8D85-EC0A7CA82D97}" type="pres">
      <dgm:prSet presAssocID="{10C40D48-61AF-487F-8B13-7D57F8D2A09B}" presName="Name0" presStyleCnt="0">
        <dgm:presLayoutVars>
          <dgm:dir/>
          <dgm:animLvl val="lvl"/>
          <dgm:resizeHandles val="exact"/>
        </dgm:presLayoutVars>
      </dgm:prSet>
      <dgm:spPr/>
    </dgm:pt>
    <dgm:pt modelId="{5708B789-7658-4E72-9726-392B22980E47}" type="pres">
      <dgm:prSet presAssocID="{6D86BF9F-C715-4537-A4F2-4A1B04D8FEA8}" presName="linNode" presStyleCnt="0"/>
      <dgm:spPr/>
    </dgm:pt>
    <dgm:pt modelId="{7E3884A9-39A2-43D3-8D37-379D6591D65B}" type="pres">
      <dgm:prSet presAssocID="{6D86BF9F-C715-4537-A4F2-4A1B04D8FEA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F976CC6-E60D-42D5-8B4E-EE3208A2305A}" type="pres">
      <dgm:prSet presAssocID="{6D86BF9F-C715-4537-A4F2-4A1B04D8FEA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4330C3E-6575-4A4E-8F54-7A39EE8F1372}" srcId="{6D86BF9F-C715-4537-A4F2-4A1B04D8FEA8}" destId="{1890CBB7-DCC3-47B2-A36C-4D3009C32BF2}" srcOrd="1" destOrd="0" parTransId="{5A297406-A778-416D-A5E9-2688CED2210B}" sibTransId="{3863BEDA-C624-42C9-B751-7C51E61185CC}"/>
    <dgm:cxn modelId="{A531C67E-83A0-493F-BAD4-02B5ED0D58AC}" type="presOf" srcId="{1890CBB7-DCC3-47B2-A36C-4D3009C32BF2}" destId="{4F976CC6-E60D-42D5-8B4E-EE3208A2305A}" srcOrd="0" destOrd="1" presId="urn:microsoft.com/office/officeart/2005/8/layout/vList5"/>
    <dgm:cxn modelId="{A0057C95-44DF-46B4-AAA3-56F56E919B5A}" type="presOf" srcId="{6D86BF9F-C715-4537-A4F2-4A1B04D8FEA8}" destId="{7E3884A9-39A2-43D3-8D37-379D6591D65B}" srcOrd="0" destOrd="0" presId="urn:microsoft.com/office/officeart/2005/8/layout/vList5"/>
    <dgm:cxn modelId="{952619B1-1ADD-4ED4-A08E-7108F404D830}" type="presOf" srcId="{10C40D48-61AF-487F-8B13-7D57F8D2A09B}" destId="{435CCF6F-5EFB-4DF7-8D85-EC0A7CA82D97}" srcOrd="0" destOrd="0" presId="urn:microsoft.com/office/officeart/2005/8/layout/vList5"/>
    <dgm:cxn modelId="{37D15EC6-75B6-46EC-B619-23C70E03FB66}" srcId="{10C40D48-61AF-487F-8B13-7D57F8D2A09B}" destId="{6D86BF9F-C715-4537-A4F2-4A1B04D8FEA8}" srcOrd="0" destOrd="0" parTransId="{6398A62C-74AA-4448-AB72-D81F82AE3A8A}" sibTransId="{3278DA36-BD42-4252-8260-1B57B3757000}"/>
    <dgm:cxn modelId="{0EFEBCCA-3370-460E-8B12-029564E3E63E}" type="presOf" srcId="{7A498717-DF1A-458F-8236-E65D2CF0B5D3}" destId="{4F976CC6-E60D-42D5-8B4E-EE3208A2305A}" srcOrd="0" destOrd="0" presId="urn:microsoft.com/office/officeart/2005/8/layout/vList5"/>
    <dgm:cxn modelId="{23139BF3-3A48-49EE-9AA0-432B5E5A8EA6}" srcId="{6D86BF9F-C715-4537-A4F2-4A1B04D8FEA8}" destId="{7A498717-DF1A-458F-8236-E65D2CF0B5D3}" srcOrd="0" destOrd="0" parTransId="{4BF4FA47-63EB-4CDB-BE3D-AC4C7B35958C}" sibTransId="{61FD42AA-85C4-4248-98B1-EE5A0EC9F084}"/>
    <dgm:cxn modelId="{B991AA1D-D05C-4763-97F5-863A3F7DFB51}" type="presParOf" srcId="{435CCF6F-5EFB-4DF7-8D85-EC0A7CA82D97}" destId="{5708B789-7658-4E72-9726-392B22980E47}" srcOrd="0" destOrd="0" presId="urn:microsoft.com/office/officeart/2005/8/layout/vList5"/>
    <dgm:cxn modelId="{C8B312DB-B88B-4800-92E2-5FF1DEAAD8AA}" type="presParOf" srcId="{5708B789-7658-4E72-9726-392B22980E47}" destId="{7E3884A9-39A2-43D3-8D37-379D6591D65B}" srcOrd="0" destOrd="0" presId="urn:microsoft.com/office/officeart/2005/8/layout/vList5"/>
    <dgm:cxn modelId="{B5472682-12B9-4E9F-977F-704941E3B80C}" type="presParOf" srcId="{5708B789-7658-4E72-9726-392B22980E47}" destId="{4F976CC6-E60D-42D5-8B4E-EE3208A230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76CC6-E60D-42D5-8B4E-EE3208A2305A}">
      <dsp:nvSpPr>
        <dsp:cNvPr id="0" name=""/>
        <dsp:cNvSpPr/>
      </dsp:nvSpPr>
      <dsp:spPr>
        <a:xfrm rot="5400000">
          <a:off x="1848649" y="402702"/>
          <a:ext cx="3265681" cy="3276696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600" kern="1200" dirty="0"/>
            <a:t>Personal tutoring?</a:t>
          </a:r>
          <a:endParaRPr lang="en-US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600" kern="1200" dirty="0"/>
            <a:t>Coaching?</a:t>
          </a:r>
          <a:endParaRPr lang="en-US" sz="4600" kern="1200" dirty="0"/>
        </a:p>
      </dsp:txBody>
      <dsp:txXfrm rot="-5400000">
        <a:off x="1843142" y="567627"/>
        <a:ext cx="3117279" cy="2946847"/>
      </dsp:txXfrm>
    </dsp:sp>
    <dsp:sp modelId="{7E3884A9-39A2-43D3-8D37-379D6591D65B}">
      <dsp:nvSpPr>
        <dsp:cNvPr id="0" name=""/>
        <dsp:cNvSpPr/>
      </dsp:nvSpPr>
      <dsp:spPr>
        <a:xfrm>
          <a:off x="0" y="0"/>
          <a:ext cx="1843141" cy="408210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On a scale of 1 to 10, how knowledgeable and confident are you about…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9975" y="89975"/>
        <a:ext cx="1663191" cy="3902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FCC6-552F-444A-9821-2CB5E60C28E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7CAC-75DC-4B00-896A-BB0AEC37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6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0B7A-80C4-4A41-B0E6-81C64EC1528E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4CB79-A831-411A-AB7A-84CAFD70E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3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yourself: I’m Eileen and I’ve recently joined UTA as a Lecturer in Academic Development. I’ve previously taught English literature in HE for the last ten years, primarily at the University of Chester, where I was a Senior Lecturer and Programme Leader. I’ve also had a range of experiences as a Personal Academic Tutor (or PAT) and I’m looking forward to hearing the experiences of others in this complex role in the session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79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 (37 mins)</a:t>
            </a:r>
            <a:endParaRPr lang="en-GB" b="1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this framework. How might this framework be useful in this scenario? Which questions match to which part of the framework?</a:t>
            </a:r>
          </a:p>
          <a:p>
            <a:endParaRPr lang="en-GB" dirty="0"/>
          </a:p>
          <a:p>
            <a:r>
              <a:rPr lang="en-GB" dirty="0"/>
              <a:t>Refer to Personal Tutoring Resources on UTA website:</a:t>
            </a:r>
          </a:p>
          <a:p>
            <a:endParaRPr lang="en-GB" dirty="0"/>
          </a:p>
          <a:p>
            <a:r>
              <a:rPr lang="en-GB" dirty="0"/>
              <a:t>https://www.mmu.ac.uk/about-us/professional-services/uta/teaching/personal-tutoring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4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 (39 mins)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Explain and discuss answers. GROW often used successfully for ‘proactive’ Personal Tutoring meetings/conversations.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4 mins (43 mins)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Thoughts from those willing to share.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Answers in the </a:t>
            </a:r>
            <a:r>
              <a:rPr lang="en-GB" sz="1200" dirty="0" err="1">
                <a:solidFill>
                  <a:schemeClr val="tx1"/>
                </a:solidFill>
              </a:rPr>
              <a:t>chatbox</a:t>
            </a:r>
            <a:r>
              <a:rPr lang="en-GB" sz="1200" dirty="0">
                <a:solidFill>
                  <a:schemeClr val="tx1"/>
                </a:solidFill>
              </a:rPr>
              <a:t> and/or using the mic.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 (45 mins)</a:t>
            </a:r>
          </a:p>
          <a:p>
            <a:endParaRPr lang="en-GB" dirty="0"/>
          </a:p>
          <a:p>
            <a:r>
              <a:rPr lang="en-GB" dirty="0"/>
              <a:t>The Student Referral Guide is detailed and worth bookmarking:</a:t>
            </a:r>
          </a:p>
          <a:p>
            <a:endParaRPr lang="en-GB" dirty="0"/>
          </a:p>
          <a:p>
            <a:r>
              <a:rPr lang="en-GB" dirty="0"/>
              <a:t>https://mmuintranet.mmu.ac.uk/Interact/Pages/Section/Default.aspx?Section=5306&amp;utm_source=interact&amp;utm_medium=quick_search&amp;utm_term=student%20referral%20guide%20mmu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70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 (46 mins)</a:t>
            </a:r>
          </a:p>
          <a:p>
            <a:endParaRPr lang="en-GB" dirty="0"/>
          </a:p>
          <a:p>
            <a:r>
              <a:rPr lang="en-GB" dirty="0"/>
              <a:t>We will now use BATHE on this case study.</a:t>
            </a:r>
          </a:p>
          <a:p>
            <a:endParaRPr lang="en-GB" dirty="0"/>
          </a:p>
          <a:p>
            <a:r>
              <a:rPr lang="en-GB" dirty="0"/>
              <a:t>This is an example of a Reactive Meeting (when a crisis occurs) as opposed to a Proactive Meeting, which are timetabled and/or tutor-initiated.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6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mins (56 mins)</a:t>
            </a:r>
          </a:p>
          <a:p>
            <a:endParaRPr lang="en-GB" dirty="0"/>
          </a:p>
          <a:p>
            <a:r>
              <a:rPr lang="en-GB" dirty="0"/>
              <a:t>BATHE is a mnemonic, a memory aid. BATHE often used for ‘reactive’ Personal Tutoring meetings/conversations.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9D281-9130-4E60-B54F-1EDD947BEA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8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4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UK Advising and Tutoring Association (UKAT) is the sectoral voice and leading association for personal tutors and academic advisors.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lvl="0"/>
            <a:r>
              <a:rPr lang="en-GB" dirty="0"/>
              <a:t>UKAT has several resources to support delivery of personal tutoring, including free resources, </a:t>
            </a:r>
            <a:r>
              <a:rPr lang="en-GB" sz="2300" dirty="0"/>
              <a:t>webinar recordings and presentation slides from practitioners in universities around the UK and beyond.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6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 (4 mins)</a:t>
            </a:r>
          </a:p>
          <a:p>
            <a:endParaRPr lang="en-GB" dirty="0"/>
          </a:p>
          <a:p>
            <a:r>
              <a:rPr lang="en-GB" dirty="0"/>
              <a:t>There will be time for questions throughout and my contact details will be shared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2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Two questions, 4 mins (8 mins)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Think-Pair-Share.</a:t>
            </a:r>
          </a:p>
          <a:p>
            <a:endParaRPr lang="en-GB" dirty="0"/>
          </a:p>
          <a:p>
            <a:r>
              <a:rPr lang="en-GB" dirty="0"/>
              <a:t>If online (for whatever reason) we can use </a:t>
            </a:r>
            <a:r>
              <a:rPr lang="en-GB" dirty="0" err="1"/>
              <a:t>mentimeter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4 mins (12 mins)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current Personal Tutoring Policy was developed following a HEFCE funded research project on personal tutoring at Manchester Met conducted by colleagues in UTA (Prowse et al, 2021).</a:t>
            </a:r>
          </a:p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My Five Year Plan (My 5YP) can be delivered via Personal Tutoring and/or through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4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mins (28 mins)</a:t>
            </a:r>
          </a:p>
          <a:p>
            <a:endParaRPr lang="en-GB" dirty="0"/>
          </a:p>
          <a:p>
            <a:r>
              <a:rPr lang="en-GB" dirty="0"/>
              <a:t>Padlet: https://padlet.com/epollard14/6fpmxjwggtxh8r62</a:t>
            </a:r>
          </a:p>
          <a:p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 coaching approach can be used to support these activities.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7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mins (31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3A79D-6972-4D95-A0A3-C7035225FC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6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mins (31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3A79D-6972-4D95-A0A3-C7035225FC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4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 (33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9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mins (35 mins)</a:t>
            </a:r>
          </a:p>
          <a:p>
            <a:endParaRPr lang="en-GB" dirty="0"/>
          </a:p>
          <a:p>
            <a:r>
              <a:rPr lang="en-GB" dirty="0"/>
              <a:t>Discuss the definition.</a:t>
            </a:r>
          </a:p>
          <a:p>
            <a:endParaRPr lang="en-GB" dirty="0"/>
          </a:p>
          <a:p>
            <a:r>
              <a:rPr lang="en-GB" dirty="0"/>
              <a:t>Where would you place your practice on this Directive/Non-Directive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4CB79-A831-411A-AB7A-84CAFD70EF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1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49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490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92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0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38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178346"/>
            <a:ext cx="12198927" cy="679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2" y="6258903"/>
            <a:ext cx="1255652" cy="51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72" y="6247799"/>
            <a:ext cx="1407584" cy="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muintranet.mmu.ac.uk/Interact/Pages/Section/Default.aspx?Section=5306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mu.ac.uk/student-life/wellbeing/get-support/" TargetMode="External"/><Relationship Id="rId5" Type="http://schemas.openxmlformats.org/officeDocument/2006/relationships/hyperlink" Target="https://mmuintranet.mmu.ac.uk/Interact/Pages/Content/Document.aspx?id=2776&amp;SearchId=" TargetMode="External"/><Relationship Id="rId4" Type="http://schemas.openxmlformats.org/officeDocument/2006/relationships/hyperlink" Target="https://www.mmu.ac.uk/student-life/contact-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mailto:e.pollard@mmu.ac.u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muintranet.mmu.ac.uk/Interact/Pages/Section/Default.aspx?Section=4332" TargetMode="External"/><Relationship Id="rId3" Type="http://schemas.openxmlformats.org/officeDocument/2006/relationships/hyperlink" Target="https://mmuintranet.mmu.ac.uk/Interact/Pages/Content/Document.aspx?id=7991" TargetMode="External"/><Relationship Id="rId7" Type="http://schemas.openxmlformats.org/officeDocument/2006/relationships/hyperlink" Target="https://www.mmu.ac.uk/student-case-management/guidance-for-students/student-code-of-conduc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muintranet.mmu.ac.uk/Interact/Pages/Section/Default.aspx?Section=5306" TargetMode="External"/><Relationship Id="rId5" Type="http://schemas.openxmlformats.org/officeDocument/2006/relationships/hyperlink" Target="https://www.mmu.ac.uk/about-us/professional-services/uta/teaching/personal-tutoring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mmuintranet.mmu.ac.uk/Interact/Pages/Content/Document.aspx?id=2243&amp;utm_source=interact&amp;utm_medium=quick_search&amp;utm_term=presto" TargetMode="External"/><Relationship Id="rId9" Type="http://schemas.openxmlformats.org/officeDocument/2006/relationships/hyperlink" Target="https://www.ukat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muintranet.mmu.ac.uk/Interact/Pages/Content/Document.aspx?id=799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73567" y="930204"/>
            <a:ext cx="10244866" cy="4170399"/>
          </a:xfrm>
        </p:spPr>
        <p:txBody>
          <a:bodyPr>
            <a:normAutofit/>
          </a:bodyPr>
          <a:lstStyle/>
          <a:p>
            <a:r>
              <a:rPr lang="en-GB" b="1" dirty="0"/>
              <a:t>Personal Tutoring Refresher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Dr Eileen Pollard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4ECB993-BC6B-449E-9C32-8BB8C7057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6" y="4028091"/>
            <a:ext cx="1628207" cy="21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949778-B7E5-4C20-ABD8-A7E0ACB4C34F}"/>
              </a:ext>
            </a:extLst>
          </p:cNvPr>
          <p:cNvSpPr txBox="1">
            <a:spLocks/>
          </p:cNvSpPr>
          <p:nvPr/>
        </p:nvSpPr>
        <p:spPr>
          <a:xfrm>
            <a:off x="382998" y="550001"/>
            <a:ext cx="119203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GROW Coaching Framework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715D25D-17F4-43D7-BE1A-C10815948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97633"/>
              </p:ext>
            </p:extLst>
          </p:nvPr>
        </p:nvGraphicFramePr>
        <p:xfrm>
          <a:off x="735326" y="1952566"/>
          <a:ext cx="10721348" cy="41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674">
                  <a:extLst>
                    <a:ext uri="{9D8B030D-6E8A-4147-A177-3AD203B41FA5}">
                      <a16:colId xmlns:a16="http://schemas.microsoft.com/office/drawing/2014/main" val="789364029"/>
                    </a:ext>
                  </a:extLst>
                </a:gridCol>
                <a:gridCol w="5360674">
                  <a:extLst>
                    <a:ext uri="{9D8B030D-6E8A-4147-A177-3AD203B41FA5}">
                      <a16:colId xmlns:a16="http://schemas.microsoft.com/office/drawing/2014/main" val="1288266435"/>
                    </a:ext>
                  </a:extLst>
                </a:gridCol>
              </a:tblGrid>
              <a:tr h="82997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1984"/>
                  </a:ext>
                </a:extLst>
              </a:tr>
              <a:tr h="829970">
                <a:tc>
                  <a:txBody>
                    <a:bodyPr/>
                    <a:lstStyle/>
                    <a:p>
                      <a:r>
                        <a:rPr lang="en-GB" sz="3200" dirty="0"/>
                        <a:t>G –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Where are you now?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02975"/>
                  </a:ext>
                </a:extLst>
              </a:tr>
              <a:tr h="829970">
                <a:tc>
                  <a:txBody>
                    <a:bodyPr/>
                    <a:lstStyle/>
                    <a:p>
                      <a:r>
                        <a:rPr lang="en-GB" sz="3200" dirty="0"/>
                        <a:t>R – Reality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What will you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228402"/>
                  </a:ext>
                </a:extLst>
              </a:tr>
              <a:tr h="829970">
                <a:tc>
                  <a:txBody>
                    <a:bodyPr/>
                    <a:lstStyle/>
                    <a:p>
                      <a:r>
                        <a:rPr lang="en-GB" sz="3200" dirty="0"/>
                        <a:t>O – Options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What do you want?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96584"/>
                  </a:ext>
                </a:extLst>
              </a:tr>
              <a:tr h="829970">
                <a:tc>
                  <a:txBody>
                    <a:bodyPr/>
                    <a:lstStyle/>
                    <a:p>
                      <a:r>
                        <a:rPr lang="en-GB" sz="3200" dirty="0"/>
                        <a:t>W – Will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What could you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42111"/>
                  </a:ext>
                </a:extLst>
              </a:tr>
            </a:tbl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094F3CC-516D-4301-B1F4-16396310E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97" y="939244"/>
            <a:ext cx="769174" cy="101332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F5809A-1815-4ABD-B454-237DB707B521}"/>
              </a:ext>
            </a:extLst>
          </p:cNvPr>
          <p:cNvSpPr/>
          <p:nvPr/>
        </p:nvSpPr>
        <p:spPr>
          <a:xfrm>
            <a:off x="7806088" y="58433"/>
            <a:ext cx="4292868" cy="1635613"/>
          </a:xfrm>
          <a:prstGeom prst="wedgeRoundRectCallout">
            <a:avLst>
              <a:gd name="adj1" fmla="val -33389"/>
              <a:gd name="adj2" fmla="val 61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Imagine a student has made an appointment to discuss how the move from the 2:1 band to the 1</a:t>
            </a:r>
            <a:r>
              <a:rPr lang="en-GB" sz="2400" baseline="30000" dirty="0">
                <a:solidFill>
                  <a:schemeClr val="tx1"/>
                </a:solidFill>
              </a:rPr>
              <a:t>st</a:t>
            </a:r>
            <a:r>
              <a:rPr lang="en-GB" sz="2400" dirty="0">
                <a:solidFill>
                  <a:schemeClr val="tx1"/>
                </a:solidFill>
              </a:rPr>
              <a:t> band…</a:t>
            </a:r>
          </a:p>
        </p:txBody>
      </p:sp>
    </p:spTree>
    <p:extLst>
      <p:ext uri="{BB962C8B-B14F-4D97-AF65-F5344CB8AC3E}">
        <p14:creationId xmlns:p14="http://schemas.microsoft.com/office/powerpoint/2010/main" val="41012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949778-B7E5-4C20-ABD8-A7E0ACB4C34F}"/>
              </a:ext>
            </a:extLst>
          </p:cNvPr>
          <p:cNvSpPr txBox="1">
            <a:spLocks/>
          </p:cNvSpPr>
          <p:nvPr/>
        </p:nvSpPr>
        <p:spPr>
          <a:xfrm>
            <a:off x="382998" y="550001"/>
            <a:ext cx="119203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GROW Coaching Framework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715D25D-17F4-43D7-BE1A-C10815948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10865"/>
              </p:ext>
            </p:extLst>
          </p:nvPr>
        </p:nvGraphicFramePr>
        <p:xfrm>
          <a:off x="433008" y="1528303"/>
          <a:ext cx="11375994" cy="449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7997">
                  <a:extLst>
                    <a:ext uri="{9D8B030D-6E8A-4147-A177-3AD203B41FA5}">
                      <a16:colId xmlns:a16="http://schemas.microsoft.com/office/drawing/2014/main" val="789364029"/>
                    </a:ext>
                  </a:extLst>
                </a:gridCol>
                <a:gridCol w="5687997">
                  <a:extLst>
                    <a:ext uri="{9D8B030D-6E8A-4147-A177-3AD203B41FA5}">
                      <a16:colId xmlns:a16="http://schemas.microsoft.com/office/drawing/2014/main" val="1288266435"/>
                    </a:ext>
                  </a:extLst>
                </a:gridCol>
              </a:tblGrid>
              <a:tr h="89942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1984"/>
                  </a:ext>
                </a:extLst>
              </a:tr>
              <a:tr h="899422">
                <a:tc>
                  <a:txBody>
                    <a:bodyPr/>
                    <a:lstStyle/>
                    <a:p>
                      <a:r>
                        <a:rPr lang="en-GB" sz="3200" dirty="0"/>
                        <a:t>G –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What do you want?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02975"/>
                  </a:ext>
                </a:extLst>
              </a:tr>
              <a:tr h="899422">
                <a:tc>
                  <a:txBody>
                    <a:bodyPr/>
                    <a:lstStyle/>
                    <a:p>
                      <a:r>
                        <a:rPr lang="en-GB" sz="3200" dirty="0"/>
                        <a:t>R – Reality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Where are you now?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228402"/>
                  </a:ext>
                </a:extLst>
              </a:tr>
              <a:tr h="899422">
                <a:tc>
                  <a:txBody>
                    <a:bodyPr/>
                    <a:lstStyle/>
                    <a:p>
                      <a:r>
                        <a:rPr lang="en-GB" sz="3200" dirty="0"/>
                        <a:t>O – Options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What could you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96584"/>
                  </a:ext>
                </a:extLst>
              </a:tr>
              <a:tr h="899422">
                <a:tc>
                  <a:txBody>
                    <a:bodyPr/>
                    <a:lstStyle/>
                    <a:p>
                      <a:r>
                        <a:rPr lang="en-GB" sz="3200" dirty="0"/>
                        <a:t>W – Will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What will you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4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DDB643A-0D9B-4431-B5FC-94FE65498DEE}"/>
              </a:ext>
            </a:extLst>
          </p:cNvPr>
          <p:cNvSpPr txBox="1">
            <a:spLocks/>
          </p:cNvSpPr>
          <p:nvPr/>
        </p:nvSpPr>
        <p:spPr>
          <a:xfrm>
            <a:off x="655321" y="402673"/>
            <a:ext cx="119203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‘Letting Go’ and Referral – when to do it?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30D191-A368-4034-91B8-48355D30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1" y="4060447"/>
            <a:ext cx="1623356" cy="213863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6E7412-AD29-4DFD-B384-42CA33EBE8D9}"/>
              </a:ext>
            </a:extLst>
          </p:cNvPr>
          <p:cNvSpPr/>
          <p:nvPr/>
        </p:nvSpPr>
        <p:spPr>
          <a:xfrm>
            <a:off x="2818504" y="1476487"/>
            <a:ext cx="8718175" cy="3905026"/>
          </a:xfrm>
          <a:prstGeom prst="wedgeRoundRectCallout">
            <a:avLst>
              <a:gd name="adj1" fmla="val -41686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</a:rPr>
              <a:t>Maintaining confidentiality, when did you most recently think that your own support of a student had been exhausted? How did you know and what did you do?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28" y="180003"/>
            <a:ext cx="2340429" cy="627652"/>
          </a:xfrm>
        </p:spPr>
        <p:txBody>
          <a:bodyPr>
            <a:normAutofit fontScale="90000"/>
          </a:bodyPr>
          <a:lstStyle/>
          <a:p>
            <a:r>
              <a:rPr lang="en-GB" dirty="0"/>
              <a:t>Referral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228" y="807655"/>
            <a:ext cx="2893295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dirty="0"/>
              <a:t>For specific issues, please use the </a:t>
            </a:r>
            <a:r>
              <a:rPr lang="en-GB" dirty="0">
                <a:hlinkClick r:id="rId3"/>
              </a:rPr>
              <a:t>Student Referral Guide</a:t>
            </a:r>
            <a:r>
              <a:rPr lang="en-GB" dirty="0"/>
              <a:t> (on the right) or direct tutees to the </a:t>
            </a:r>
            <a:r>
              <a:rPr lang="en-GB" dirty="0">
                <a:hlinkClick r:id="rId4"/>
              </a:rPr>
              <a:t>Student Hub</a:t>
            </a:r>
            <a:r>
              <a:rPr lang="en-GB" dirty="0"/>
              <a:t> (Business School, Brooks). If you believe there may be a safeguarding issue, advice is available on the </a:t>
            </a:r>
            <a:r>
              <a:rPr lang="en-GB" dirty="0">
                <a:hlinkClick r:id="rId5"/>
              </a:rPr>
              <a:t>Safeguarding</a:t>
            </a:r>
            <a:r>
              <a:rPr lang="en-GB" dirty="0"/>
              <a:t> intranet page.</a:t>
            </a:r>
          </a:p>
          <a:p>
            <a:pPr>
              <a:lnSpc>
                <a:spcPct val="125000"/>
              </a:lnSpc>
            </a:pPr>
            <a:endParaRPr lang="en-GB" dirty="0"/>
          </a:p>
          <a:p>
            <a:pPr>
              <a:lnSpc>
                <a:spcPct val="125000"/>
              </a:lnSpc>
            </a:pPr>
            <a:r>
              <a:rPr lang="en-GB" dirty="0"/>
              <a:t>When you/the student don’t know what kind of support they need, they can also complete this </a:t>
            </a:r>
            <a:r>
              <a:rPr lang="en-GB" dirty="0">
                <a:hlinkClick r:id="rId6"/>
              </a:rPr>
              <a:t>Wellbeing Support Questionnaire</a:t>
            </a:r>
            <a:r>
              <a:rPr lang="en-GB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3F25B-966E-4F2E-BF4A-A7D69D13C0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12" t="15372" r="15205" b="4821"/>
          <a:stretch/>
        </p:blipFill>
        <p:spPr>
          <a:xfrm>
            <a:off x="3262640" y="330610"/>
            <a:ext cx="8702937" cy="54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DF0A7B1-4944-4EA2-B0BC-31D47030F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55" y="3614535"/>
            <a:ext cx="1952985" cy="2572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B0C82-A56B-4FAB-B275-B91BD463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53"/>
            <a:ext cx="10515600" cy="1325563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DB27-9885-4FC1-AD00-533664F2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136"/>
            <a:ext cx="10515600" cy="3798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7200" dirty="0"/>
              <a:t>A tutee knocks on your door without an appointment and they</a:t>
            </a:r>
          </a:p>
          <a:p>
            <a:pPr marL="0" indent="0">
              <a:buNone/>
            </a:pPr>
            <a:r>
              <a:rPr lang="en-GB" sz="7200" dirty="0"/>
              <a:t>are upset…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2A0EC541-13AE-429F-B089-6AA9F5897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5547" y="25274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washing">
            <a:extLst>
              <a:ext uri="{FF2B5EF4-FFF2-40B4-BE49-F238E27FC236}">
                <a16:creationId xmlns:a16="http://schemas.microsoft.com/office/drawing/2014/main" id="{7122CF65-9016-404F-88AA-13ADD24CF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16" y="226843"/>
            <a:ext cx="3983931" cy="26585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8A15C3-6CAE-407A-903D-B3A8A91CFB82}"/>
              </a:ext>
            </a:extLst>
          </p:cNvPr>
          <p:cNvSpPr txBox="1">
            <a:spLocks/>
          </p:cNvSpPr>
          <p:nvPr/>
        </p:nvSpPr>
        <p:spPr>
          <a:xfrm>
            <a:off x="838200" y="200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Consider Using ‘BATHE’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713AD1-8FD7-4AEE-A5A1-03812974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600"/>
            <a:ext cx="10515600" cy="431239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3600" b="1" dirty="0"/>
              <a:t>Background:</a:t>
            </a:r>
            <a:r>
              <a:rPr lang="en-GB" sz="3600" dirty="0"/>
              <a:t> What’s going on?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Affect:</a:t>
            </a:r>
            <a:r>
              <a:rPr lang="en-GB" sz="3600" dirty="0"/>
              <a:t> How’s it affecting you?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Trouble:</a:t>
            </a:r>
            <a:r>
              <a:rPr lang="en-GB" sz="3600" dirty="0"/>
              <a:t> What’s troubling you most?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Handling:</a:t>
            </a:r>
            <a:r>
              <a:rPr lang="en-GB" sz="3600" dirty="0"/>
              <a:t> How are you handling it?</a:t>
            </a:r>
          </a:p>
          <a:p>
            <a:pPr>
              <a:lnSpc>
                <a:spcPct val="125000"/>
              </a:lnSpc>
            </a:pPr>
            <a:r>
              <a:rPr lang="en-GB" sz="3600" b="1" dirty="0"/>
              <a:t>Empathy:</a:t>
            </a:r>
            <a:r>
              <a:rPr lang="en-GB" sz="3600" dirty="0"/>
              <a:t> I can understand this is difficult?</a:t>
            </a:r>
          </a:p>
        </p:txBody>
      </p:sp>
    </p:spTree>
    <p:extLst>
      <p:ext uri="{BB962C8B-B14F-4D97-AF65-F5344CB8AC3E}">
        <p14:creationId xmlns:p14="http://schemas.microsoft.com/office/powerpoint/2010/main" val="42312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DD4E23B-77C4-45CA-B275-5E8F08657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15" y="3154046"/>
            <a:ext cx="2309193" cy="3042167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7DA9C9F-8013-4827-AD23-82DE9F9C7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Dr Eileen Pollard</a:t>
            </a:r>
            <a:r>
              <a:rPr lang="en-US" sz="4000" dirty="0"/>
              <a:t> SFHEA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Lecturer in Academic Development, UTA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e.pollard@mmu.ac.uk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A812B82B-5004-4FEC-BD45-34897BB08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9011" y="1673680"/>
            <a:ext cx="914400" cy="914400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B4D16AF1-BED7-4578-9400-4913247BA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1728" y="2022114"/>
            <a:ext cx="914400" cy="914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D52E4A4-BCE9-452B-BCE1-4020071F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28" y="130585"/>
            <a:ext cx="8284143" cy="1325563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C0108138-EC4B-4EED-BF85-88409FEA7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1664" y="2022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16A6-5ACB-4413-B64F-C13B276D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E86E-E0F9-4802-83F7-E08B8440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35000"/>
              </a:lnSpc>
            </a:pPr>
            <a:r>
              <a:rPr lang="en-GB" sz="3200" dirty="0">
                <a:hlinkClick r:id="rId3"/>
              </a:rPr>
              <a:t>Personal Tutoring Policy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/>
              <a:t>Information about </a:t>
            </a:r>
            <a:r>
              <a:rPr lang="en-GB" sz="3200" dirty="0">
                <a:hlinkClick r:id="rId4"/>
              </a:rPr>
              <a:t>Presto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/>
              <a:t>UTA Personal Tutoring </a:t>
            </a:r>
            <a:r>
              <a:rPr lang="en-GB" sz="3200" dirty="0">
                <a:hlinkClick r:id="rId5"/>
              </a:rPr>
              <a:t>Resources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6"/>
              </a:rPr>
              <a:t>Student Referral Guide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7"/>
              </a:rPr>
              <a:t>Student Code of Conduct</a:t>
            </a:r>
            <a:r>
              <a:rPr lang="en-GB" sz="3200" dirty="0"/>
              <a:t>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8"/>
              </a:rPr>
              <a:t>Staff Wellbeing</a:t>
            </a:r>
            <a:r>
              <a:rPr lang="en-GB" sz="3200" dirty="0"/>
              <a:t> Resources.</a:t>
            </a:r>
          </a:p>
          <a:p>
            <a:pPr>
              <a:lnSpc>
                <a:spcPct val="135000"/>
              </a:lnSpc>
            </a:pPr>
            <a:r>
              <a:rPr lang="en-GB" sz="3200" i="1" dirty="0"/>
              <a:t>Effective Personal Tutoring in Higher Education</a:t>
            </a:r>
            <a:r>
              <a:rPr lang="en-GB" sz="3200" dirty="0"/>
              <a:t> (</a:t>
            </a:r>
            <a:r>
              <a:rPr lang="en-GB" sz="3200" dirty="0" err="1"/>
              <a:t>Lochtie</a:t>
            </a:r>
            <a:r>
              <a:rPr lang="en-GB" sz="3200" dirty="0"/>
              <a:t> et al, 2018).</a:t>
            </a:r>
          </a:p>
          <a:p>
            <a:pPr>
              <a:lnSpc>
                <a:spcPct val="135000"/>
              </a:lnSpc>
            </a:pPr>
            <a:r>
              <a:rPr lang="en-GB" sz="3200" dirty="0">
                <a:hlinkClick r:id="rId9"/>
              </a:rPr>
              <a:t>UK Advising and Tutoring Association</a:t>
            </a:r>
            <a:r>
              <a:rPr lang="en-GB" sz="3200" dirty="0"/>
              <a:t> (UKAT).</a:t>
            </a:r>
          </a:p>
        </p:txBody>
      </p:sp>
      <p:pic>
        <p:nvPicPr>
          <p:cNvPr id="5" name="Picture 4" descr="School supplies on a table">
            <a:extLst>
              <a:ext uri="{FF2B5EF4-FFF2-40B4-BE49-F238E27FC236}">
                <a16:creationId xmlns:a16="http://schemas.microsoft.com/office/drawing/2014/main" id="{00E7538C-1D5D-4A93-8803-2659F3F861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75" y="489541"/>
            <a:ext cx="4853225" cy="32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24" y="236951"/>
            <a:ext cx="10515600" cy="903360"/>
          </a:xfrm>
        </p:spPr>
        <p:txBody>
          <a:bodyPr>
            <a:normAutofit/>
          </a:bodyPr>
          <a:lstStyle/>
          <a:p>
            <a:r>
              <a:rPr lang="en-GB" b="0" dirty="0"/>
              <a:t>Session content and 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24" y="921540"/>
            <a:ext cx="10630752" cy="50149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This session aims to helps you (Biggs and Tang):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dirty="0"/>
              <a:t>Discuss level of knowledge and confidence about Personal Tutoring role, framework and policy at Manchester Met.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dirty="0"/>
              <a:t>Share examples of 3Cs Personal Tutoring practice in your Department.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dirty="0"/>
              <a:t>Choose appropriate coaching questions in relation to the GROW coaching model.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dirty="0"/>
              <a:t>Generate responses to a case study using the BATHE coaching model.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62FD56-5F5A-4600-A8B6-328644A67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31680"/>
              </p:ext>
            </p:extLst>
          </p:nvPr>
        </p:nvGraphicFramePr>
        <p:xfrm>
          <a:off x="732821" y="1728236"/>
          <a:ext cx="5119838" cy="40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DDB643A-0D9B-4431-B5FC-94FE65498DEE}"/>
              </a:ext>
            </a:extLst>
          </p:cNvPr>
          <p:cNvSpPr txBox="1">
            <a:spLocks/>
          </p:cNvSpPr>
          <p:nvPr/>
        </p:nvSpPr>
        <p:spPr>
          <a:xfrm>
            <a:off x="655321" y="402673"/>
            <a:ext cx="119203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What’s your level of knowledge and confidence?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30D191-A368-4034-91B8-48355D3038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60447"/>
            <a:ext cx="1623356" cy="213863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C1FC487-90B2-4F59-99E6-BD0A01881391}"/>
              </a:ext>
            </a:extLst>
          </p:cNvPr>
          <p:cNvSpPr/>
          <p:nvPr/>
        </p:nvSpPr>
        <p:spPr>
          <a:xfrm>
            <a:off x="7305573" y="1220260"/>
            <a:ext cx="4644992" cy="3753350"/>
          </a:xfrm>
          <a:prstGeom prst="cloudCallout">
            <a:avLst>
              <a:gd name="adj1" fmla="val -34302"/>
              <a:gd name="adj2" fmla="val 591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And is there an overlap between Personal Tutoring and teaching?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2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B7F673-F34D-48D3-B5A6-E8937C367228}"/>
              </a:ext>
            </a:extLst>
          </p:cNvPr>
          <p:cNvSpPr/>
          <p:nvPr/>
        </p:nvSpPr>
        <p:spPr>
          <a:xfrm>
            <a:off x="838200" y="4167738"/>
            <a:ext cx="1818373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C8C8F-DA08-478F-A7B6-81F5A0D74B53}"/>
              </a:ext>
            </a:extLst>
          </p:cNvPr>
          <p:cNvSpPr/>
          <p:nvPr/>
        </p:nvSpPr>
        <p:spPr>
          <a:xfrm>
            <a:off x="3493971" y="3734602"/>
            <a:ext cx="1896176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A6522-6307-4588-AE68-14349547F59E}"/>
              </a:ext>
            </a:extLst>
          </p:cNvPr>
          <p:cNvSpPr/>
          <p:nvPr/>
        </p:nvSpPr>
        <p:spPr>
          <a:xfrm>
            <a:off x="838200" y="5091764"/>
            <a:ext cx="3570171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BFC56-7DEB-4504-8D1F-9EC1BF7F6C88}"/>
              </a:ext>
            </a:extLst>
          </p:cNvPr>
          <p:cNvSpPr/>
          <p:nvPr/>
        </p:nvSpPr>
        <p:spPr>
          <a:xfrm>
            <a:off x="838200" y="2868328"/>
            <a:ext cx="1317859" cy="423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1ABC7-0A02-4474-8EB4-22818B95164E}"/>
              </a:ext>
            </a:extLst>
          </p:cNvPr>
          <p:cNvSpPr/>
          <p:nvPr/>
        </p:nvSpPr>
        <p:spPr>
          <a:xfrm>
            <a:off x="4408371" y="2358190"/>
            <a:ext cx="1106905" cy="490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FFF35-5C97-422E-87A1-068109B4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Personal Tutoring Policy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4400" dirty="0"/>
              <a:t>and My Five Year Plan (My 5YP)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91CD-6615-40A7-8DA5-3891AD067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7759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GB" dirty="0"/>
              <a:t>… a student support system, delivered by academic staff through a coaching approach that recognises the importance of personalised and individual support in creating equal opportunities for students to succeed […] and fulfil their potential through a five-year planning approach to personal, academic and career development.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A6E76A9-CCDE-4DC4-A9CD-6A753E65E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6392"/>
          <a:stretch/>
        </p:blipFill>
        <p:spPr>
          <a:xfrm>
            <a:off x="6226744" y="1690688"/>
            <a:ext cx="5801194" cy="4351337"/>
          </a:xfrm>
        </p:spPr>
      </p:pic>
    </p:spTree>
    <p:extLst>
      <p:ext uri="{BB962C8B-B14F-4D97-AF65-F5344CB8AC3E}">
        <p14:creationId xmlns:p14="http://schemas.microsoft.com/office/powerpoint/2010/main" val="27272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5" grpId="0" animBg="1"/>
      <p:bldP spid="4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D057-9ECB-4723-B973-A57C9F78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Shower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7293-58B0-4499-92FE-34DB2AD2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3373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spcBef>
                <a:spcPts val="0"/>
              </a:spcBef>
              <a:buNone/>
            </a:pPr>
            <a:r>
              <a:rPr lang="en-GB" dirty="0"/>
              <a:t>Those 3Cs guiding Personal Tutoring at Manchester Met are:</a:t>
            </a:r>
            <a:endParaRPr lang="en-GB" i="0" dirty="0">
              <a:effectLst/>
            </a:endParaRPr>
          </a:p>
          <a:p>
            <a:pPr algn="l">
              <a:lnSpc>
                <a:spcPct val="145000"/>
              </a:lnSpc>
              <a:spcBef>
                <a:spcPts val="0"/>
              </a:spcBef>
            </a:pPr>
            <a:r>
              <a:rPr lang="en-GB" b="1" i="0" dirty="0">
                <a:effectLst/>
              </a:rPr>
              <a:t>C</a:t>
            </a:r>
            <a:r>
              <a:rPr lang="en-GB" b="0" i="0" dirty="0">
                <a:effectLst/>
              </a:rPr>
              <a:t>ourse focused support for academic progress.</a:t>
            </a:r>
          </a:p>
          <a:p>
            <a:pPr algn="l">
              <a:lnSpc>
                <a:spcPct val="145000"/>
              </a:lnSpc>
              <a:spcBef>
                <a:spcPts val="0"/>
              </a:spcBef>
            </a:pPr>
            <a:r>
              <a:rPr lang="en-GB" b="1" i="0" dirty="0">
                <a:effectLst/>
              </a:rPr>
              <a:t>C</a:t>
            </a:r>
            <a:r>
              <a:rPr lang="en-GB" b="0" i="0" dirty="0">
                <a:effectLst/>
              </a:rPr>
              <a:t>ommunity building through encouraging participation in a learning community and signposting to support services when required.</a:t>
            </a:r>
          </a:p>
          <a:p>
            <a:pPr algn="l">
              <a:lnSpc>
                <a:spcPct val="145000"/>
              </a:lnSpc>
              <a:spcBef>
                <a:spcPts val="0"/>
              </a:spcBef>
            </a:pPr>
            <a:r>
              <a:rPr lang="en-GB" b="1" i="0" dirty="0">
                <a:effectLst/>
              </a:rPr>
              <a:t>C</a:t>
            </a:r>
            <a:r>
              <a:rPr lang="en-GB" b="0" i="0" dirty="0">
                <a:effectLst/>
              </a:rPr>
              <a:t>areer planning support towards an identified career path.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endParaRPr lang="en-GB" b="0" i="0" dirty="0">
              <a:effectLst/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en-GB" b="0" i="0" dirty="0">
                <a:effectLst/>
              </a:rPr>
              <a:t>What activities express the 3Cs of Personal Tutoring in your Department?</a:t>
            </a:r>
          </a:p>
          <a:p>
            <a:pPr marL="0" indent="0" algn="l">
              <a:lnSpc>
                <a:spcPct val="125000"/>
              </a:lnSpc>
              <a:buNone/>
            </a:pPr>
            <a:endParaRPr lang="en-GB" b="0" i="0" dirty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061" y="5176136"/>
            <a:ext cx="4157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Adapted from Lochtie et al (2018: 16)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1C4449-6208-4522-9306-3DF200714FD5}"/>
              </a:ext>
            </a:extLst>
          </p:cNvPr>
          <p:cNvSpPr txBox="1">
            <a:spLocks/>
          </p:cNvSpPr>
          <p:nvPr/>
        </p:nvSpPr>
        <p:spPr>
          <a:xfrm>
            <a:off x="251061" y="203385"/>
            <a:ext cx="5685044" cy="129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Tutor, Coach or Mentor?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9E982-EFCD-4C14-BC1C-D19EE5FECB3C}"/>
              </a:ext>
            </a:extLst>
          </p:cNvPr>
          <p:cNvSpPr/>
          <p:nvPr/>
        </p:nvSpPr>
        <p:spPr>
          <a:xfrm>
            <a:off x="374754" y="1771165"/>
            <a:ext cx="3184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Where would you place your practice at the moment? How does this table help?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7DAF167-2984-4201-B834-C44E54B70B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3413158"/>
                  </p:ext>
                </p:extLst>
              </p:nvPr>
            </p:nvGraphicFramePr>
            <p:xfrm>
              <a:off x="3799289" y="850867"/>
              <a:ext cx="8392711" cy="4720900"/>
            </p:xfrm>
            <a:graphic>
              <a:graphicData uri="http://schemas.microsoft.com/office/powerpoint/2016/slidezoom">
                <pslz:sldZm>
                  <pslz:sldZmObj sldId="397" cId="154890562">
                    <pslz:zmPr id="{A48C8760-34EA-4CAF-B961-83F6E445C6E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92711" cy="47209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7DAF167-2984-4201-B834-C44E54B70B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9289" y="850867"/>
                <a:ext cx="8392711" cy="47209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4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68572"/>
              </p:ext>
            </p:extLst>
          </p:nvPr>
        </p:nvGraphicFramePr>
        <p:xfrm>
          <a:off x="0" y="0"/>
          <a:ext cx="12187003" cy="623614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58459">
                  <a:extLst>
                    <a:ext uri="{9D8B030D-6E8A-4147-A177-3AD203B41FA5}">
                      <a16:colId xmlns:a16="http://schemas.microsoft.com/office/drawing/2014/main" val="1419584495"/>
                    </a:ext>
                  </a:extLst>
                </a:gridCol>
                <a:gridCol w="3277436">
                  <a:extLst>
                    <a:ext uri="{9D8B030D-6E8A-4147-A177-3AD203B41FA5}">
                      <a16:colId xmlns:a16="http://schemas.microsoft.com/office/drawing/2014/main" val="2332521084"/>
                    </a:ext>
                  </a:extLst>
                </a:gridCol>
                <a:gridCol w="3651211">
                  <a:extLst>
                    <a:ext uri="{9D8B030D-6E8A-4147-A177-3AD203B41FA5}">
                      <a16:colId xmlns:a16="http://schemas.microsoft.com/office/drawing/2014/main" val="1671239126"/>
                    </a:ext>
                  </a:extLst>
                </a:gridCol>
                <a:gridCol w="3499897">
                  <a:extLst>
                    <a:ext uri="{9D8B030D-6E8A-4147-A177-3AD203B41FA5}">
                      <a16:colId xmlns:a16="http://schemas.microsoft.com/office/drawing/2014/main" val="2362431163"/>
                    </a:ext>
                  </a:extLst>
                </a:gridCol>
              </a:tblGrid>
              <a:tr h="520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Personal Tutoring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Coaching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Mentoring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89853"/>
                  </a:ext>
                </a:extLst>
              </a:tr>
              <a:tr h="2382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Approach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Can be directive (you take more of a lead and offer advice and guidance) and non-directive (encourage the learner to take more of the lead and reflect back the content they bring), focussing on stretching (intellectual/academic need) or nurturing (emotional need).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Often non-directive. Usually focuses on stretching (usually intellectual/academic need, but can be related to an emotional need if required).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Can be directive and non-directive, focussing on stretching (intellectual need) or nurturing (emotional need).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3409426"/>
                  </a:ext>
                </a:extLst>
              </a:tr>
              <a:tr h="1076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Core focus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Following an educational/learning agenda. Develop longer-term trusting relationship.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Affect an immediate improvement in skills, approach or knowledge. Usually within short time frames.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Develop longer-term trusting relationship.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657683"/>
                  </a:ext>
                </a:extLst>
              </a:tr>
              <a:tr h="786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Context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More relationship-based than a functional process.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More of a functional process, in other words, designed to be immediately practical and useful.</a:t>
                      </a: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Relationship based between the mentor and mentee.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2944294"/>
                  </a:ext>
                </a:extLst>
              </a:tr>
              <a:tr h="1470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How it helps learners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Helps students acquire new skills, knowledge and nurture emotional well-being through regular communication, either through group tutorials and/or one to ones.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Helps improve student performance and skills through one to one coaching conversations.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Helps mentees acquire new skills and knowledge and nurture emotional wellbeing and development through regular communication, normally one to one conversations.</a:t>
                      </a:r>
                    </a:p>
                  </a:txBody>
                  <a:tcPr marL="50410" marR="50410" marT="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89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 for 1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2" y="1224724"/>
            <a:ext cx="4051300" cy="276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4"/>
          <p:cNvPicPr/>
          <p:nvPr/>
        </p:nvPicPr>
        <p:blipFill>
          <a:blip r:embed="rId4">
            <a:alphaModFix/>
          </a:blip>
          <a:stretch>
            <a:fillRect/>
          </a:stretch>
        </p:blipFill>
        <p:spPr bwMode="auto">
          <a:xfrm>
            <a:off x="5236143" y="1218977"/>
            <a:ext cx="5052618" cy="32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1252" y="4173391"/>
            <a:ext cx="4329952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Gravells and Wallace (2007) adapted from Clutterbuck (1985)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2285" y="1473276"/>
            <a:ext cx="1558873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Four styles of helping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Gravells and Wallace (2007)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DAA63C-9049-4500-8346-A60062FEB3F8}"/>
              </a:ext>
            </a:extLst>
          </p:cNvPr>
          <p:cNvSpPr txBox="1">
            <a:spLocks/>
          </p:cNvSpPr>
          <p:nvPr/>
        </p:nvSpPr>
        <p:spPr>
          <a:xfrm>
            <a:off x="479250" y="300419"/>
            <a:ext cx="119203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Ways to think about the personal tutoring role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F97F48A-9206-4816-86C5-AC64A5393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15" y="4780930"/>
            <a:ext cx="1081832" cy="142522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48A517F-C48B-40F1-8E0A-CC70746F0F7D}"/>
              </a:ext>
            </a:extLst>
          </p:cNvPr>
          <p:cNvSpPr/>
          <p:nvPr/>
        </p:nvSpPr>
        <p:spPr>
          <a:xfrm>
            <a:off x="4881425" y="4780930"/>
            <a:ext cx="5955285" cy="1014430"/>
          </a:xfrm>
          <a:prstGeom prst="wedgeRoundRectCallout">
            <a:avLst>
              <a:gd name="adj1" fmla="val -39612"/>
              <a:gd name="adj2" fmla="val 75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Which areas are you most comfortable with?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What might influence your approach?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18509" y="269507"/>
            <a:ext cx="7096772" cy="57559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4BE47E-272A-401B-9AB2-482E2F46ED9E}"/>
              </a:ext>
            </a:extLst>
          </p:cNvPr>
          <p:cNvSpPr txBox="1">
            <a:spLocks/>
          </p:cNvSpPr>
          <p:nvPr/>
        </p:nvSpPr>
        <p:spPr>
          <a:xfrm>
            <a:off x="761199" y="28875"/>
            <a:ext cx="4157310" cy="1782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Using Coaching</a:t>
            </a: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615FB9-DE9C-43CD-9AF4-096ABF7352F5}"/>
              </a:ext>
            </a:extLst>
          </p:cNvPr>
          <p:cNvSpPr txBox="1"/>
          <p:nvPr/>
        </p:nvSpPr>
        <p:spPr>
          <a:xfrm>
            <a:off x="761199" y="1736229"/>
            <a:ext cx="41573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One definition is: ‘coaching is unlocking a person’s potential to maximise their own performance. It is helping them to learn rather than teaching them’ (Whitmore, 2002).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5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7e8929d-39a4-45dd-8168-bcac217ab4b0"/>
</p:tagLst>
</file>

<file path=ppt/theme/theme1.xml><?xml version="1.0" encoding="utf-8"?>
<a:theme xmlns:a="http://schemas.openxmlformats.org/drawingml/2006/main" name="UT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A Powerpoint template.potx" id="{68DF94A2-00FC-4BE1-87EB-E6884AC38D65}" vid="{EB839C4E-B903-476B-AFAD-B9F0C65F58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 Powerpoint template</Template>
  <TotalTime>8723</TotalTime>
  <Words>1493</Words>
  <Application>Microsoft Office PowerPoint</Application>
  <PresentationFormat>Widescreen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Pro</vt:lpstr>
      <vt:lpstr>UTA Powerpoint template</vt:lpstr>
      <vt:lpstr>Personal Tutoring Refresher  Dr Eileen Pollard </vt:lpstr>
      <vt:lpstr>Session content and learning outcomes </vt:lpstr>
      <vt:lpstr>PowerPoint Presentation</vt:lpstr>
      <vt:lpstr>Personal Tutoring Policy and My Five Year Plan (My 5YP) </vt:lpstr>
      <vt:lpstr>Ideas Shower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Referral</vt:lpstr>
      <vt:lpstr>Case Study</vt:lpstr>
      <vt:lpstr>PowerPoint Presentation</vt:lpstr>
      <vt:lpstr>Questions</vt:lpstr>
      <vt:lpstr>Overview of Resources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Session</dc:title>
  <dc:creator>Orlagh McCabe</dc:creator>
  <cp:lastModifiedBy>Eileen Pollard</cp:lastModifiedBy>
  <cp:revision>159</cp:revision>
  <cp:lastPrinted>2020-02-20T10:44:23Z</cp:lastPrinted>
  <dcterms:created xsi:type="dcterms:W3CDTF">2019-10-03T12:01:54Z</dcterms:created>
  <dcterms:modified xsi:type="dcterms:W3CDTF">2022-09-09T12:03:41Z</dcterms:modified>
</cp:coreProperties>
</file>