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00" r:id="rId2"/>
    <p:sldId id="380" r:id="rId3"/>
    <p:sldId id="335" r:id="rId4"/>
    <p:sldId id="350" r:id="rId5"/>
    <p:sldId id="377" r:id="rId6"/>
    <p:sldId id="338" r:id="rId7"/>
    <p:sldId id="354" r:id="rId8"/>
    <p:sldId id="357" r:id="rId9"/>
    <p:sldId id="378" r:id="rId10"/>
    <p:sldId id="374" r:id="rId11"/>
    <p:sldId id="368" r:id="rId12"/>
    <p:sldId id="375" r:id="rId13"/>
    <p:sldId id="376" r:id="rId14"/>
    <p:sldId id="349" r:id="rId15"/>
    <p:sldId id="379" r:id="rId16"/>
    <p:sldId id="372" r:id="rId17"/>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67900-E312-45AF-6685-A9D9F9F78E12}" name="Elizabeth Kealy-Morris" initials="EK" userId="S::55132098@ad.mmu.ac.uk::87940672-2077-4454-ab52-941b29c68dc5" providerId="AD"/>
  <p188:author id="{3A2ADFA9-0409-457C-4F05-CC1843EC2E7E}" name="Patsy Perry" initials="PP" userId="S::55135317@ad.mmu.ac.uk::33b32c84-5a2c-4383-bdfb-d09b053e30b8" providerId="AD"/>
  <p188:author id="{8BCA43C9-D5E2-853E-6938-9A8C6A83EBE8}" name="Rebecca Neary" initials="RN" userId="S::55110286@ad.mmu.ac.uk::514d377a-68a9-419f-a513-cf131abda8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2B997-5588-43AD-A57F-86CE21AF4F37}" v="11" dt="2023-06-14T08:00:23.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20" autoAdjust="0"/>
  </p:normalViewPr>
  <p:slideViewPr>
    <p:cSldViewPr snapToGrid="0">
      <p:cViewPr varScale="1">
        <p:scale>
          <a:sx n="72" d="100"/>
          <a:sy n="72" d="100"/>
        </p:scale>
        <p:origin x="107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C09FC-4A75-F645-91A4-EA01DECAB19E}" type="doc">
      <dgm:prSet loTypeId="urn:microsoft.com/office/officeart/2005/8/layout/process1" loCatId="" qsTypeId="urn:microsoft.com/office/officeart/2005/8/quickstyle/simple1" qsCatId="simple" csTypeId="urn:microsoft.com/office/officeart/2005/8/colors/colorful1" csCatId="colorful" phldr="1"/>
      <dgm:spPr/>
    </dgm:pt>
    <dgm:pt modelId="{EF3C425A-7ABB-0D45-9775-7417D45B2AE1}">
      <dgm:prSet phldrT="[Text]"/>
      <dgm:spPr/>
      <dgm:t>
        <a:bodyPr/>
        <a:lstStyle/>
        <a:p>
          <a:r>
            <a:rPr lang="en-US">
              <a:latin typeface="Bebas Neue" panose="020B0000000000000000" pitchFamily="34" charset="0"/>
            </a:rPr>
            <a:t>OPEN BRIEF – GLOBAL TOPICS</a:t>
          </a:r>
        </a:p>
      </dgm:t>
    </dgm:pt>
    <dgm:pt modelId="{1312C680-FECF-AB41-B52D-2B8C165CAF86}" type="parTrans" cxnId="{4B0E2577-69C3-874D-BC1C-C7392C6E9FA1}">
      <dgm:prSet/>
      <dgm:spPr/>
      <dgm:t>
        <a:bodyPr/>
        <a:lstStyle/>
        <a:p>
          <a:endParaRPr lang="en-US"/>
        </a:p>
      </dgm:t>
    </dgm:pt>
    <dgm:pt modelId="{3EF53230-B90C-884C-A08F-6334B52854C7}" type="sibTrans" cxnId="{4B0E2577-69C3-874D-BC1C-C7392C6E9FA1}">
      <dgm:prSet/>
      <dgm:spPr/>
      <dgm:t>
        <a:bodyPr/>
        <a:lstStyle/>
        <a:p>
          <a:endParaRPr lang="en-US"/>
        </a:p>
      </dgm:t>
    </dgm:pt>
    <dgm:pt modelId="{25B277CB-0997-8A44-A9C6-8AAB3FEF7B76}">
      <dgm:prSet/>
      <dgm:spPr/>
      <dgm:t>
        <a:bodyPr/>
        <a:lstStyle/>
        <a:p>
          <a:r>
            <a:rPr lang="en-US">
              <a:latin typeface="Bebas Neue" panose="020B0000000000000000" pitchFamily="34" charset="0"/>
            </a:rPr>
            <a:t>Icebreaker</a:t>
          </a:r>
        </a:p>
        <a:p>
          <a:r>
            <a:rPr lang="en-US">
              <a:latin typeface="Bebas Neue" panose="020B0000000000000000" pitchFamily="34" charset="0"/>
            </a:rPr>
            <a:t>Visual &amp; verbal</a:t>
          </a:r>
        </a:p>
      </dgm:t>
    </dgm:pt>
    <dgm:pt modelId="{E6F1553A-FBA5-AB4B-9DD5-B3A1B7070B4D}" type="parTrans" cxnId="{28EA6499-CDE6-D047-97C3-57ECE2572A2A}">
      <dgm:prSet/>
      <dgm:spPr/>
      <dgm:t>
        <a:bodyPr/>
        <a:lstStyle/>
        <a:p>
          <a:endParaRPr lang="en-US"/>
        </a:p>
      </dgm:t>
    </dgm:pt>
    <dgm:pt modelId="{4904913F-6BD3-A945-9646-67CA9288A536}" type="sibTrans" cxnId="{28EA6499-CDE6-D047-97C3-57ECE2572A2A}">
      <dgm:prSet/>
      <dgm:spPr/>
      <dgm:t>
        <a:bodyPr/>
        <a:lstStyle/>
        <a:p>
          <a:endParaRPr lang="en-US"/>
        </a:p>
      </dgm:t>
    </dgm:pt>
    <dgm:pt modelId="{2F241619-64C4-B346-A65C-9B16350320D9}">
      <dgm:prSet phldr="0"/>
      <dgm:spPr/>
      <dgm:t>
        <a:bodyPr/>
        <a:lstStyle/>
        <a:p>
          <a:pPr rtl="0"/>
          <a:r>
            <a:rPr lang="en-US">
              <a:latin typeface="Bebas Neue"/>
            </a:rPr>
            <a:t>MASTERCLASSES, TECHNOLOGICAL EXCHANGE, &amp; SELF-DIRECTED COLLABORATION </a:t>
          </a:r>
        </a:p>
      </dgm:t>
    </dgm:pt>
    <dgm:pt modelId="{106AF7A9-35D6-7047-88D3-39E81ED6701C}" type="parTrans" cxnId="{83E0830D-5B88-074E-9F60-937EC1CB37B3}">
      <dgm:prSet/>
      <dgm:spPr/>
      <dgm:t>
        <a:bodyPr/>
        <a:lstStyle/>
        <a:p>
          <a:endParaRPr lang="en-US"/>
        </a:p>
      </dgm:t>
    </dgm:pt>
    <dgm:pt modelId="{66FE6275-D0B9-5B4D-BE90-C009969E8070}" type="sibTrans" cxnId="{83E0830D-5B88-074E-9F60-937EC1CB37B3}">
      <dgm:prSet/>
      <dgm:spPr/>
      <dgm:t>
        <a:bodyPr/>
        <a:lstStyle/>
        <a:p>
          <a:endParaRPr lang="en-US"/>
        </a:p>
      </dgm:t>
    </dgm:pt>
    <dgm:pt modelId="{725753E8-DFA2-DA47-A5CA-D99FE2926BBB}">
      <dgm:prSet/>
      <dgm:spPr/>
      <dgm:t>
        <a:bodyPr/>
        <a:lstStyle/>
        <a:p>
          <a:r>
            <a:rPr lang="en-US">
              <a:latin typeface="Bebas Neue" panose="020B0000000000000000" pitchFamily="34" charset="0"/>
            </a:rPr>
            <a:t>Presentation &amp; reflection</a:t>
          </a:r>
        </a:p>
      </dgm:t>
    </dgm:pt>
    <dgm:pt modelId="{808F3CB6-CEAF-154B-AF3B-7505EEA6B517}" type="parTrans" cxnId="{DA3EA759-1250-8B46-A2B4-00C569F909FE}">
      <dgm:prSet/>
      <dgm:spPr/>
      <dgm:t>
        <a:bodyPr/>
        <a:lstStyle/>
        <a:p>
          <a:endParaRPr lang="en-US"/>
        </a:p>
      </dgm:t>
    </dgm:pt>
    <dgm:pt modelId="{F5B48B1A-6AEA-0C49-9D89-1BB23295DB98}" type="sibTrans" cxnId="{DA3EA759-1250-8B46-A2B4-00C569F909FE}">
      <dgm:prSet/>
      <dgm:spPr/>
      <dgm:t>
        <a:bodyPr/>
        <a:lstStyle/>
        <a:p>
          <a:endParaRPr lang="en-US"/>
        </a:p>
      </dgm:t>
    </dgm:pt>
    <dgm:pt modelId="{92C98C99-D809-5647-9802-FB73A4AB14DF}">
      <dgm:prSet/>
      <dgm:spPr/>
      <dgm:t>
        <a:bodyPr/>
        <a:lstStyle/>
        <a:p>
          <a:r>
            <a:rPr lang="en-US">
              <a:latin typeface="Bebas Neue" panose="020B0000000000000000" pitchFamily="34" charset="0"/>
            </a:rPr>
            <a:t>Celebration &amp; exposure</a:t>
          </a:r>
        </a:p>
      </dgm:t>
    </dgm:pt>
    <dgm:pt modelId="{6AD3E674-1707-BF43-A511-D045651F0B04}" type="parTrans" cxnId="{00E0F6A3-2C8F-934B-8388-518608DA1AD3}">
      <dgm:prSet/>
      <dgm:spPr/>
      <dgm:t>
        <a:bodyPr/>
        <a:lstStyle/>
        <a:p>
          <a:endParaRPr lang="en-US"/>
        </a:p>
      </dgm:t>
    </dgm:pt>
    <dgm:pt modelId="{791C97F9-7C5F-7249-989F-8B68A7F895E9}" type="sibTrans" cxnId="{00E0F6A3-2C8F-934B-8388-518608DA1AD3}">
      <dgm:prSet/>
      <dgm:spPr/>
      <dgm:t>
        <a:bodyPr/>
        <a:lstStyle/>
        <a:p>
          <a:endParaRPr lang="en-US"/>
        </a:p>
      </dgm:t>
    </dgm:pt>
    <dgm:pt modelId="{3C1A032B-3EC5-4C0B-AC6D-347D70D3D311}">
      <dgm:prSet phldr="0"/>
      <dgm:spPr/>
      <dgm:t>
        <a:bodyPr/>
        <a:lstStyle/>
        <a:p>
          <a:pPr rtl="0"/>
          <a:r>
            <a:rPr lang="en-US">
              <a:latin typeface="Bebas Neue"/>
            </a:rPr>
            <a:t>TESTING &amp; REALISATION</a:t>
          </a:r>
        </a:p>
      </dgm:t>
    </dgm:pt>
    <dgm:pt modelId="{711C59BC-9AFC-44BE-9D24-495CE2A7BB19}" type="parTrans" cxnId="{F8BC884D-69CC-4BDC-83DA-527480228A83}">
      <dgm:prSet/>
      <dgm:spPr/>
    </dgm:pt>
    <dgm:pt modelId="{CD75705F-6E27-4C69-A6E1-B5D164C43AD7}" type="sibTrans" cxnId="{F8BC884D-69CC-4BDC-83DA-527480228A83}">
      <dgm:prSet/>
      <dgm:spPr/>
      <dgm:t>
        <a:bodyPr/>
        <a:lstStyle/>
        <a:p>
          <a:endParaRPr lang="en-US"/>
        </a:p>
      </dgm:t>
    </dgm:pt>
    <dgm:pt modelId="{55276581-7DA2-A04C-B6BB-B5755C8DABA3}" type="pres">
      <dgm:prSet presAssocID="{F75C09FC-4A75-F645-91A4-EA01DECAB19E}" presName="Name0" presStyleCnt="0">
        <dgm:presLayoutVars>
          <dgm:dir/>
          <dgm:resizeHandles val="exact"/>
        </dgm:presLayoutVars>
      </dgm:prSet>
      <dgm:spPr/>
    </dgm:pt>
    <dgm:pt modelId="{2D8E91B8-AFF8-944C-B2A6-A97C6D1D3022}" type="pres">
      <dgm:prSet presAssocID="{EF3C425A-7ABB-0D45-9775-7417D45B2AE1}" presName="node" presStyleLbl="node1" presStyleIdx="0" presStyleCnt="6">
        <dgm:presLayoutVars>
          <dgm:bulletEnabled val="1"/>
        </dgm:presLayoutVars>
      </dgm:prSet>
      <dgm:spPr/>
    </dgm:pt>
    <dgm:pt modelId="{3066F12D-BA7A-B14C-905D-E2329B849A9A}" type="pres">
      <dgm:prSet presAssocID="{3EF53230-B90C-884C-A08F-6334B52854C7}" presName="sibTrans" presStyleLbl="sibTrans2D1" presStyleIdx="0" presStyleCnt="5"/>
      <dgm:spPr/>
    </dgm:pt>
    <dgm:pt modelId="{4FACE16C-55DA-0D47-8C31-D0C5FE9F9CF4}" type="pres">
      <dgm:prSet presAssocID="{3EF53230-B90C-884C-A08F-6334B52854C7}" presName="connectorText" presStyleLbl="sibTrans2D1" presStyleIdx="0" presStyleCnt="5"/>
      <dgm:spPr/>
    </dgm:pt>
    <dgm:pt modelId="{A8291D4F-7BE3-044C-B074-93B6425FF9AB}" type="pres">
      <dgm:prSet presAssocID="{25B277CB-0997-8A44-A9C6-8AAB3FEF7B76}" presName="node" presStyleLbl="node1" presStyleIdx="1" presStyleCnt="6">
        <dgm:presLayoutVars>
          <dgm:bulletEnabled val="1"/>
        </dgm:presLayoutVars>
      </dgm:prSet>
      <dgm:spPr/>
    </dgm:pt>
    <dgm:pt modelId="{0EB47932-847E-EE4E-927C-29BAB592D1AE}" type="pres">
      <dgm:prSet presAssocID="{4904913F-6BD3-A945-9646-67CA9288A536}" presName="sibTrans" presStyleLbl="sibTrans2D1" presStyleIdx="1" presStyleCnt="5"/>
      <dgm:spPr/>
    </dgm:pt>
    <dgm:pt modelId="{5F5DE498-C6C5-A14B-B37E-A81B6D8422AD}" type="pres">
      <dgm:prSet presAssocID="{4904913F-6BD3-A945-9646-67CA9288A536}" presName="connectorText" presStyleLbl="sibTrans2D1" presStyleIdx="1" presStyleCnt="5"/>
      <dgm:spPr/>
    </dgm:pt>
    <dgm:pt modelId="{35C55982-9B4E-C241-9977-1981A297192B}" type="pres">
      <dgm:prSet presAssocID="{2F241619-64C4-B346-A65C-9B16350320D9}" presName="node" presStyleLbl="node1" presStyleIdx="2" presStyleCnt="6">
        <dgm:presLayoutVars>
          <dgm:bulletEnabled val="1"/>
        </dgm:presLayoutVars>
      </dgm:prSet>
      <dgm:spPr/>
    </dgm:pt>
    <dgm:pt modelId="{D71DD779-29F9-9940-8D42-6EC45791FE26}" type="pres">
      <dgm:prSet presAssocID="{66FE6275-D0B9-5B4D-BE90-C009969E8070}" presName="sibTrans" presStyleLbl="sibTrans2D1" presStyleIdx="2" presStyleCnt="5"/>
      <dgm:spPr/>
    </dgm:pt>
    <dgm:pt modelId="{722DFA55-39A5-3F42-BC3C-EF9AA229DE63}" type="pres">
      <dgm:prSet presAssocID="{66FE6275-D0B9-5B4D-BE90-C009969E8070}" presName="connectorText" presStyleLbl="sibTrans2D1" presStyleIdx="2" presStyleCnt="5"/>
      <dgm:spPr/>
    </dgm:pt>
    <dgm:pt modelId="{7B964704-6F10-48A2-BA96-A1F03CBB3192}" type="pres">
      <dgm:prSet presAssocID="{3C1A032B-3EC5-4C0B-AC6D-347D70D3D311}" presName="node" presStyleLbl="node1" presStyleIdx="3" presStyleCnt="6">
        <dgm:presLayoutVars>
          <dgm:bulletEnabled val="1"/>
        </dgm:presLayoutVars>
      </dgm:prSet>
      <dgm:spPr/>
    </dgm:pt>
    <dgm:pt modelId="{D34D358A-B105-4AC7-80B2-47B16264A3A1}" type="pres">
      <dgm:prSet presAssocID="{CD75705F-6E27-4C69-A6E1-B5D164C43AD7}" presName="sibTrans" presStyleLbl="sibTrans2D1" presStyleIdx="3" presStyleCnt="5"/>
      <dgm:spPr/>
    </dgm:pt>
    <dgm:pt modelId="{3CACB65F-F726-47FE-9657-FD1F7F361312}" type="pres">
      <dgm:prSet presAssocID="{CD75705F-6E27-4C69-A6E1-B5D164C43AD7}" presName="connectorText" presStyleLbl="sibTrans2D1" presStyleIdx="3" presStyleCnt="5"/>
      <dgm:spPr/>
    </dgm:pt>
    <dgm:pt modelId="{E888DE7C-B604-0549-BEA0-292112656181}" type="pres">
      <dgm:prSet presAssocID="{725753E8-DFA2-DA47-A5CA-D99FE2926BBB}" presName="node" presStyleLbl="node1" presStyleIdx="4" presStyleCnt="6">
        <dgm:presLayoutVars>
          <dgm:bulletEnabled val="1"/>
        </dgm:presLayoutVars>
      </dgm:prSet>
      <dgm:spPr/>
    </dgm:pt>
    <dgm:pt modelId="{0055E7A9-1A5E-BC45-88A8-3C6A635684CD}" type="pres">
      <dgm:prSet presAssocID="{F5B48B1A-6AEA-0C49-9D89-1BB23295DB98}" presName="sibTrans" presStyleLbl="sibTrans2D1" presStyleIdx="4" presStyleCnt="5"/>
      <dgm:spPr/>
    </dgm:pt>
    <dgm:pt modelId="{2BE84F61-C646-6044-BA33-950AA02693ED}" type="pres">
      <dgm:prSet presAssocID="{F5B48B1A-6AEA-0C49-9D89-1BB23295DB98}" presName="connectorText" presStyleLbl="sibTrans2D1" presStyleIdx="4" presStyleCnt="5"/>
      <dgm:spPr/>
    </dgm:pt>
    <dgm:pt modelId="{262F0C8B-EF8A-6049-99A2-28F660D3F3FC}" type="pres">
      <dgm:prSet presAssocID="{92C98C99-D809-5647-9802-FB73A4AB14DF}" presName="node" presStyleLbl="node1" presStyleIdx="5" presStyleCnt="6">
        <dgm:presLayoutVars>
          <dgm:bulletEnabled val="1"/>
        </dgm:presLayoutVars>
      </dgm:prSet>
      <dgm:spPr/>
    </dgm:pt>
  </dgm:ptLst>
  <dgm:cxnLst>
    <dgm:cxn modelId="{83E0830D-5B88-074E-9F60-937EC1CB37B3}" srcId="{F75C09FC-4A75-F645-91A4-EA01DECAB19E}" destId="{2F241619-64C4-B346-A65C-9B16350320D9}" srcOrd="2" destOrd="0" parTransId="{106AF7A9-35D6-7047-88D3-39E81ED6701C}" sibTransId="{66FE6275-D0B9-5B4D-BE90-C009969E8070}"/>
    <dgm:cxn modelId="{8D78F613-BF0F-4EF1-A687-8CD420CD5655}" type="presOf" srcId="{4904913F-6BD3-A945-9646-67CA9288A536}" destId="{0EB47932-847E-EE4E-927C-29BAB592D1AE}" srcOrd="0" destOrd="0" presId="urn:microsoft.com/office/officeart/2005/8/layout/process1"/>
    <dgm:cxn modelId="{DDCA3E63-6CD4-47AA-A5E6-0090F8E0D62B}" type="presOf" srcId="{4904913F-6BD3-A945-9646-67CA9288A536}" destId="{5F5DE498-C6C5-A14B-B37E-A81B6D8422AD}" srcOrd="1" destOrd="0" presId="urn:microsoft.com/office/officeart/2005/8/layout/process1"/>
    <dgm:cxn modelId="{435FD167-E69C-4204-A588-256A9038091A}" type="presOf" srcId="{92C98C99-D809-5647-9802-FB73A4AB14DF}" destId="{262F0C8B-EF8A-6049-99A2-28F660D3F3FC}" srcOrd="0" destOrd="0" presId="urn:microsoft.com/office/officeart/2005/8/layout/process1"/>
    <dgm:cxn modelId="{7F846C4D-FD7F-48F6-8220-FCFF2D0A5A95}" type="presOf" srcId="{25B277CB-0997-8A44-A9C6-8AAB3FEF7B76}" destId="{A8291D4F-7BE3-044C-B074-93B6425FF9AB}" srcOrd="0" destOrd="0" presId="urn:microsoft.com/office/officeart/2005/8/layout/process1"/>
    <dgm:cxn modelId="{F8BC884D-69CC-4BDC-83DA-527480228A83}" srcId="{F75C09FC-4A75-F645-91A4-EA01DECAB19E}" destId="{3C1A032B-3EC5-4C0B-AC6D-347D70D3D311}" srcOrd="3" destOrd="0" parTransId="{711C59BC-9AFC-44BE-9D24-495CE2A7BB19}" sibTransId="{CD75705F-6E27-4C69-A6E1-B5D164C43AD7}"/>
    <dgm:cxn modelId="{60822A4F-3A13-4CD7-8137-7CE58C895624}" type="presOf" srcId="{CD75705F-6E27-4C69-A6E1-B5D164C43AD7}" destId="{3CACB65F-F726-47FE-9657-FD1F7F361312}" srcOrd="1" destOrd="0" presId="urn:microsoft.com/office/officeart/2005/8/layout/process1"/>
    <dgm:cxn modelId="{7BA1BC52-2E54-4F80-B23A-863EB567285C}" type="presOf" srcId="{3EF53230-B90C-884C-A08F-6334B52854C7}" destId="{3066F12D-BA7A-B14C-905D-E2329B849A9A}" srcOrd="0" destOrd="0" presId="urn:microsoft.com/office/officeart/2005/8/layout/process1"/>
    <dgm:cxn modelId="{4B0E2577-69C3-874D-BC1C-C7392C6E9FA1}" srcId="{F75C09FC-4A75-F645-91A4-EA01DECAB19E}" destId="{EF3C425A-7ABB-0D45-9775-7417D45B2AE1}" srcOrd="0" destOrd="0" parTransId="{1312C680-FECF-AB41-B52D-2B8C165CAF86}" sibTransId="{3EF53230-B90C-884C-A08F-6334B52854C7}"/>
    <dgm:cxn modelId="{DA3EA759-1250-8B46-A2B4-00C569F909FE}" srcId="{F75C09FC-4A75-F645-91A4-EA01DECAB19E}" destId="{725753E8-DFA2-DA47-A5CA-D99FE2926BBB}" srcOrd="4" destOrd="0" parTransId="{808F3CB6-CEAF-154B-AF3B-7505EEA6B517}" sibTransId="{F5B48B1A-6AEA-0C49-9D89-1BB23295DB98}"/>
    <dgm:cxn modelId="{D7C2B859-4CC8-4C83-98F9-DD0870336542}" type="presOf" srcId="{CD75705F-6E27-4C69-A6E1-B5D164C43AD7}" destId="{D34D358A-B105-4AC7-80B2-47B16264A3A1}" srcOrd="0" destOrd="0" presId="urn:microsoft.com/office/officeart/2005/8/layout/process1"/>
    <dgm:cxn modelId="{20153884-E412-4DB6-A0DC-BD963069CBCB}" type="presOf" srcId="{725753E8-DFA2-DA47-A5CA-D99FE2926BBB}" destId="{E888DE7C-B604-0549-BEA0-292112656181}" srcOrd="0" destOrd="0" presId="urn:microsoft.com/office/officeart/2005/8/layout/process1"/>
    <dgm:cxn modelId="{66159593-D4A8-46F8-A393-628439B4BD56}" type="presOf" srcId="{EF3C425A-7ABB-0D45-9775-7417D45B2AE1}" destId="{2D8E91B8-AFF8-944C-B2A6-A97C6D1D3022}" srcOrd="0" destOrd="0" presId="urn:microsoft.com/office/officeart/2005/8/layout/process1"/>
    <dgm:cxn modelId="{F026A395-A809-4813-AB7E-C14C7C466D36}" type="presOf" srcId="{F5B48B1A-6AEA-0C49-9D89-1BB23295DB98}" destId="{0055E7A9-1A5E-BC45-88A8-3C6A635684CD}" srcOrd="0" destOrd="0" presId="urn:microsoft.com/office/officeart/2005/8/layout/process1"/>
    <dgm:cxn modelId="{28EA6499-CDE6-D047-97C3-57ECE2572A2A}" srcId="{F75C09FC-4A75-F645-91A4-EA01DECAB19E}" destId="{25B277CB-0997-8A44-A9C6-8AAB3FEF7B76}" srcOrd="1" destOrd="0" parTransId="{E6F1553A-FBA5-AB4B-9DD5-B3A1B7070B4D}" sibTransId="{4904913F-6BD3-A945-9646-67CA9288A536}"/>
    <dgm:cxn modelId="{00E0F6A3-2C8F-934B-8388-518608DA1AD3}" srcId="{F75C09FC-4A75-F645-91A4-EA01DECAB19E}" destId="{92C98C99-D809-5647-9802-FB73A4AB14DF}" srcOrd="5" destOrd="0" parTransId="{6AD3E674-1707-BF43-A511-D045651F0B04}" sibTransId="{791C97F9-7C5F-7249-989F-8B68A7F895E9}"/>
    <dgm:cxn modelId="{91EC9BA8-DE92-444F-826F-1B4E92747A0B}" type="presOf" srcId="{3EF53230-B90C-884C-A08F-6334B52854C7}" destId="{4FACE16C-55DA-0D47-8C31-D0C5FE9F9CF4}" srcOrd="1" destOrd="0" presId="urn:microsoft.com/office/officeart/2005/8/layout/process1"/>
    <dgm:cxn modelId="{7D3C3FB5-DE13-4FE4-BBDF-35908A9197D1}" type="presOf" srcId="{66FE6275-D0B9-5B4D-BE90-C009969E8070}" destId="{722DFA55-39A5-3F42-BC3C-EF9AA229DE63}" srcOrd="1" destOrd="0" presId="urn:microsoft.com/office/officeart/2005/8/layout/process1"/>
    <dgm:cxn modelId="{4244E4E3-8F00-1E44-BD94-B77B8B7A6D73}" type="presOf" srcId="{F75C09FC-4A75-F645-91A4-EA01DECAB19E}" destId="{55276581-7DA2-A04C-B6BB-B5755C8DABA3}" srcOrd="0" destOrd="0" presId="urn:microsoft.com/office/officeart/2005/8/layout/process1"/>
    <dgm:cxn modelId="{947A10E8-734B-4D51-AD94-EF50D3ABBA91}" type="presOf" srcId="{F5B48B1A-6AEA-0C49-9D89-1BB23295DB98}" destId="{2BE84F61-C646-6044-BA33-950AA02693ED}" srcOrd="1" destOrd="0" presId="urn:microsoft.com/office/officeart/2005/8/layout/process1"/>
    <dgm:cxn modelId="{5E2282E9-829E-4900-A392-BF307EE1236D}" type="presOf" srcId="{66FE6275-D0B9-5B4D-BE90-C009969E8070}" destId="{D71DD779-29F9-9940-8D42-6EC45791FE26}" srcOrd="0" destOrd="0" presId="urn:microsoft.com/office/officeart/2005/8/layout/process1"/>
    <dgm:cxn modelId="{AC27B8EC-D661-4807-B5A4-347829268C55}" type="presOf" srcId="{2F241619-64C4-B346-A65C-9B16350320D9}" destId="{35C55982-9B4E-C241-9977-1981A297192B}" srcOrd="0" destOrd="0" presId="urn:microsoft.com/office/officeart/2005/8/layout/process1"/>
    <dgm:cxn modelId="{0C24B1FB-3F20-4F6A-895F-451B5DF28AFB}" type="presOf" srcId="{3C1A032B-3EC5-4C0B-AC6D-347D70D3D311}" destId="{7B964704-6F10-48A2-BA96-A1F03CBB3192}" srcOrd="0" destOrd="0" presId="urn:microsoft.com/office/officeart/2005/8/layout/process1"/>
    <dgm:cxn modelId="{0EC7982C-069E-43A8-97F1-E77A7E04833E}" type="presParOf" srcId="{55276581-7DA2-A04C-B6BB-B5755C8DABA3}" destId="{2D8E91B8-AFF8-944C-B2A6-A97C6D1D3022}" srcOrd="0" destOrd="0" presId="urn:microsoft.com/office/officeart/2005/8/layout/process1"/>
    <dgm:cxn modelId="{0864F0AC-0ED1-4FB8-9787-2AF231E169A7}" type="presParOf" srcId="{55276581-7DA2-A04C-B6BB-B5755C8DABA3}" destId="{3066F12D-BA7A-B14C-905D-E2329B849A9A}" srcOrd="1" destOrd="0" presId="urn:microsoft.com/office/officeart/2005/8/layout/process1"/>
    <dgm:cxn modelId="{BFD78E31-67F2-44AC-837B-ACB5EC4D5824}" type="presParOf" srcId="{3066F12D-BA7A-B14C-905D-E2329B849A9A}" destId="{4FACE16C-55DA-0D47-8C31-D0C5FE9F9CF4}" srcOrd="0" destOrd="0" presId="urn:microsoft.com/office/officeart/2005/8/layout/process1"/>
    <dgm:cxn modelId="{61F11DE5-7FA5-4E22-9FE0-2DFFE10C1188}" type="presParOf" srcId="{55276581-7DA2-A04C-B6BB-B5755C8DABA3}" destId="{A8291D4F-7BE3-044C-B074-93B6425FF9AB}" srcOrd="2" destOrd="0" presId="urn:microsoft.com/office/officeart/2005/8/layout/process1"/>
    <dgm:cxn modelId="{299F581B-B9FA-4822-B60D-9C590A617FC1}" type="presParOf" srcId="{55276581-7DA2-A04C-B6BB-B5755C8DABA3}" destId="{0EB47932-847E-EE4E-927C-29BAB592D1AE}" srcOrd="3" destOrd="0" presId="urn:microsoft.com/office/officeart/2005/8/layout/process1"/>
    <dgm:cxn modelId="{C7B62771-A75F-44F1-84EC-391A64067DAF}" type="presParOf" srcId="{0EB47932-847E-EE4E-927C-29BAB592D1AE}" destId="{5F5DE498-C6C5-A14B-B37E-A81B6D8422AD}" srcOrd="0" destOrd="0" presId="urn:microsoft.com/office/officeart/2005/8/layout/process1"/>
    <dgm:cxn modelId="{B77FA835-73FF-46FA-8559-94C1F904E8BC}" type="presParOf" srcId="{55276581-7DA2-A04C-B6BB-B5755C8DABA3}" destId="{35C55982-9B4E-C241-9977-1981A297192B}" srcOrd="4" destOrd="0" presId="urn:microsoft.com/office/officeart/2005/8/layout/process1"/>
    <dgm:cxn modelId="{D8D52285-2B30-485D-B25C-CC826BE5FB51}" type="presParOf" srcId="{55276581-7DA2-A04C-B6BB-B5755C8DABA3}" destId="{D71DD779-29F9-9940-8D42-6EC45791FE26}" srcOrd="5" destOrd="0" presId="urn:microsoft.com/office/officeart/2005/8/layout/process1"/>
    <dgm:cxn modelId="{25EAF7D1-FFCA-4580-96FF-4EB460E621B1}" type="presParOf" srcId="{D71DD779-29F9-9940-8D42-6EC45791FE26}" destId="{722DFA55-39A5-3F42-BC3C-EF9AA229DE63}" srcOrd="0" destOrd="0" presId="urn:microsoft.com/office/officeart/2005/8/layout/process1"/>
    <dgm:cxn modelId="{578A9244-A7EB-4169-BAB2-3097ABA69B10}" type="presParOf" srcId="{55276581-7DA2-A04C-B6BB-B5755C8DABA3}" destId="{7B964704-6F10-48A2-BA96-A1F03CBB3192}" srcOrd="6" destOrd="0" presId="urn:microsoft.com/office/officeart/2005/8/layout/process1"/>
    <dgm:cxn modelId="{698D5CC3-6996-4386-AAE0-18F2B9FDE0EA}" type="presParOf" srcId="{55276581-7DA2-A04C-B6BB-B5755C8DABA3}" destId="{D34D358A-B105-4AC7-80B2-47B16264A3A1}" srcOrd="7" destOrd="0" presId="urn:microsoft.com/office/officeart/2005/8/layout/process1"/>
    <dgm:cxn modelId="{F46816A2-3E15-4860-B404-BDD2CD9D39F5}" type="presParOf" srcId="{D34D358A-B105-4AC7-80B2-47B16264A3A1}" destId="{3CACB65F-F726-47FE-9657-FD1F7F361312}" srcOrd="0" destOrd="0" presId="urn:microsoft.com/office/officeart/2005/8/layout/process1"/>
    <dgm:cxn modelId="{C59CE7BE-3EDE-44D2-BCF2-7D4AFA60B302}" type="presParOf" srcId="{55276581-7DA2-A04C-B6BB-B5755C8DABA3}" destId="{E888DE7C-B604-0549-BEA0-292112656181}" srcOrd="8" destOrd="0" presId="urn:microsoft.com/office/officeart/2005/8/layout/process1"/>
    <dgm:cxn modelId="{2316B094-6ED7-4FA6-B5AD-39B5E13D6220}" type="presParOf" srcId="{55276581-7DA2-A04C-B6BB-B5755C8DABA3}" destId="{0055E7A9-1A5E-BC45-88A8-3C6A635684CD}" srcOrd="9" destOrd="0" presId="urn:microsoft.com/office/officeart/2005/8/layout/process1"/>
    <dgm:cxn modelId="{7E92E194-62B0-48A2-8C9D-6C0756B952BB}" type="presParOf" srcId="{0055E7A9-1A5E-BC45-88A8-3C6A635684CD}" destId="{2BE84F61-C646-6044-BA33-950AA02693ED}" srcOrd="0" destOrd="0" presId="urn:microsoft.com/office/officeart/2005/8/layout/process1"/>
    <dgm:cxn modelId="{3C7FF3CE-383E-40EF-B7A4-1B5AC392865A}" type="presParOf" srcId="{55276581-7DA2-A04C-B6BB-B5755C8DABA3}" destId="{262F0C8B-EF8A-6049-99A2-28F660D3F3F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E91B8-AFF8-944C-B2A6-A97C6D1D3022}">
      <dsp:nvSpPr>
        <dsp:cNvPr id="0" name=""/>
        <dsp:cNvSpPr/>
      </dsp:nvSpPr>
      <dsp:spPr>
        <a:xfrm>
          <a:off x="0" y="943484"/>
          <a:ext cx="1486831" cy="16029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Bebas Neue" panose="020B0000000000000000" pitchFamily="34" charset="0"/>
            </a:rPr>
            <a:t>OPEN BRIEF – GLOBAL TOPICS</a:t>
          </a:r>
        </a:p>
      </dsp:txBody>
      <dsp:txXfrm>
        <a:off x="43548" y="987032"/>
        <a:ext cx="1399735" cy="1515894"/>
      </dsp:txXfrm>
    </dsp:sp>
    <dsp:sp modelId="{3066F12D-BA7A-B14C-905D-E2329B849A9A}">
      <dsp:nvSpPr>
        <dsp:cNvPr id="0" name=""/>
        <dsp:cNvSpPr/>
      </dsp:nvSpPr>
      <dsp:spPr>
        <a:xfrm>
          <a:off x="1635515" y="1560612"/>
          <a:ext cx="315208" cy="36873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35515" y="1634359"/>
        <a:ext cx="220646" cy="221240"/>
      </dsp:txXfrm>
    </dsp:sp>
    <dsp:sp modelId="{A8291D4F-7BE3-044C-B074-93B6425FF9AB}">
      <dsp:nvSpPr>
        <dsp:cNvPr id="0" name=""/>
        <dsp:cNvSpPr/>
      </dsp:nvSpPr>
      <dsp:spPr>
        <a:xfrm>
          <a:off x="2081564" y="943484"/>
          <a:ext cx="1486831" cy="160299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Bebas Neue" panose="020B0000000000000000" pitchFamily="34" charset="0"/>
            </a:rPr>
            <a:t>Icebreaker</a:t>
          </a:r>
        </a:p>
        <a:p>
          <a:pPr marL="0" lvl="0" indent="0" algn="ctr" defTabSz="800100">
            <a:lnSpc>
              <a:spcPct val="90000"/>
            </a:lnSpc>
            <a:spcBef>
              <a:spcPct val="0"/>
            </a:spcBef>
            <a:spcAft>
              <a:spcPct val="35000"/>
            </a:spcAft>
            <a:buNone/>
          </a:pPr>
          <a:r>
            <a:rPr lang="en-US" sz="1800" kern="1200">
              <a:latin typeface="Bebas Neue" panose="020B0000000000000000" pitchFamily="34" charset="0"/>
            </a:rPr>
            <a:t>Visual &amp; verbal</a:t>
          </a:r>
        </a:p>
      </dsp:txBody>
      <dsp:txXfrm>
        <a:off x="2125112" y="987032"/>
        <a:ext cx="1399735" cy="1515894"/>
      </dsp:txXfrm>
    </dsp:sp>
    <dsp:sp modelId="{0EB47932-847E-EE4E-927C-29BAB592D1AE}">
      <dsp:nvSpPr>
        <dsp:cNvPr id="0" name=""/>
        <dsp:cNvSpPr/>
      </dsp:nvSpPr>
      <dsp:spPr>
        <a:xfrm>
          <a:off x="3717080" y="1560612"/>
          <a:ext cx="315208" cy="36873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17080" y="1634359"/>
        <a:ext cx="220646" cy="221240"/>
      </dsp:txXfrm>
    </dsp:sp>
    <dsp:sp modelId="{35C55982-9B4E-C241-9977-1981A297192B}">
      <dsp:nvSpPr>
        <dsp:cNvPr id="0" name=""/>
        <dsp:cNvSpPr/>
      </dsp:nvSpPr>
      <dsp:spPr>
        <a:xfrm>
          <a:off x="4163129" y="943484"/>
          <a:ext cx="1486831" cy="16029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Bebas Neue"/>
            </a:rPr>
            <a:t>MASTERCLASSES, TECHNOLOGICAL EXCHANGE, &amp; SELF-DIRECTED COLLABORATION </a:t>
          </a:r>
        </a:p>
      </dsp:txBody>
      <dsp:txXfrm>
        <a:off x="4206677" y="987032"/>
        <a:ext cx="1399735" cy="1515894"/>
      </dsp:txXfrm>
    </dsp:sp>
    <dsp:sp modelId="{D71DD779-29F9-9940-8D42-6EC45791FE26}">
      <dsp:nvSpPr>
        <dsp:cNvPr id="0" name=""/>
        <dsp:cNvSpPr/>
      </dsp:nvSpPr>
      <dsp:spPr>
        <a:xfrm>
          <a:off x="5798644" y="1560612"/>
          <a:ext cx="315208" cy="36873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98644" y="1634359"/>
        <a:ext cx="220646" cy="221240"/>
      </dsp:txXfrm>
    </dsp:sp>
    <dsp:sp modelId="{7B964704-6F10-48A2-BA96-A1F03CBB3192}">
      <dsp:nvSpPr>
        <dsp:cNvPr id="0" name=""/>
        <dsp:cNvSpPr/>
      </dsp:nvSpPr>
      <dsp:spPr>
        <a:xfrm>
          <a:off x="6244694" y="943484"/>
          <a:ext cx="1486831" cy="160299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Bebas Neue"/>
            </a:rPr>
            <a:t>TESTING &amp; REALISATION</a:t>
          </a:r>
        </a:p>
      </dsp:txBody>
      <dsp:txXfrm>
        <a:off x="6288242" y="987032"/>
        <a:ext cx="1399735" cy="1515894"/>
      </dsp:txXfrm>
    </dsp:sp>
    <dsp:sp modelId="{D34D358A-B105-4AC7-80B2-47B16264A3A1}">
      <dsp:nvSpPr>
        <dsp:cNvPr id="0" name=""/>
        <dsp:cNvSpPr/>
      </dsp:nvSpPr>
      <dsp:spPr>
        <a:xfrm>
          <a:off x="7880209" y="1560612"/>
          <a:ext cx="315208" cy="36873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880209" y="1634359"/>
        <a:ext cx="220646" cy="221240"/>
      </dsp:txXfrm>
    </dsp:sp>
    <dsp:sp modelId="{E888DE7C-B604-0549-BEA0-292112656181}">
      <dsp:nvSpPr>
        <dsp:cNvPr id="0" name=""/>
        <dsp:cNvSpPr/>
      </dsp:nvSpPr>
      <dsp:spPr>
        <a:xfrm>
          <a:off x="8326259" y="943484"/>
          <a:ext cx="1486831" cy="160299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Bebas Neue" panose="020B0000000000000000" pitchFamily="34" charset="0"/>
            </a:rPr>
            <a:t>Presentation &amp; reflection</a:t>
          </a:r>
        </a:p>
      </dsp:txBody>
      <dsp:txXfrm>
        <a:off x="8369807" y="987032"/>
        <a:ext cx="1399735" cy="1515894"/>
      </dsp:txXfrm>
    </dsp:sp>
    <dsp:sp modelId="{0055E7A9-1A5E-BC45-88A8-3C6A635684CD}">
      <dsp:nvSpPr>
        <dsp:cNvPr id="0" name=""/>
        <dsp:cNvSpPr/>
      </dsp:nvSpPr>
      <dsp:spPr>
        <a:xfrm>
          <a:off x="9961774" y="1560612"/>
          <a:ext cx="315208" cy="368734"/>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961774" y="1634359"/>
        <a:ext cx="220646" cy="221240"/>
      </dsp:txXfrm>
    </dsp:sp>
    <dsp:sp modelId="{262F0C8B-EF8A-6049-99A2-28F660D3F3FC}">
      <dsp:nvSpPr>
        <dsp:cNvPr id="0" name=""/>
        <dsp:cNvSpPr/>
      </dsp:nvSpPr>
      <dsp:spPr>
        <a:xfrm>
          <a:off x="10407824" y="943484"/>
          <a:ext cx="1486831" cy="16029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Bebas Neue" panose="020B0000000000000000" pitchFamily="34" charset="0"/>
            </a:rPr>
            <a:t>Celebration &amp; exposure</a:t>
          </a:r>
        </a:p>
      </dsp:txBody>
      <dsp:txXfrm>
        <a:off x="10451372" y="987032"/>
        <a:ext cx="1399735" cy="15158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US"/>
          </a:p>
        </p:txBody>
      </p:sp>
      <p:sp>
        <p:nvSpPr>
          <p:cNvPr id="3" name="Date Placehold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4DF1B95C-9D87-4B45-8598-CAA01DB788E5}" type="datetimeFigureOut">
              <a:rPr lang="en-US" smtClean="0"/>
              <a:t>7/18/2023</a:t>
            </a:fld>
            <a:endParaRPr lang="en-US"/>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en-US"/>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4B1F860F-CAA5-3842-96D3-B07D434E91B3}" type="slidenum">
              <a:rPr lang="en-US" smtClean="0"/>
              <a:t>‹#›</a:t>
            </a:fld>
            <a:endParaRPr lang="en-US"/>
          </a:p>
        </p:txBody>
      </p:sp>
    </p:spTree>
    <p:extLst>
      <p:ext uri="{BB962C8B-B14F-4D97-AF65-F5344CB8AC3E}">
        <p14:creationId xmlns:p14="http://schemas.microsoft.com/office/powerpoint/2010/main" val="1070958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mutube.mmu.ac.uk/media/Fashion+Animation+-+RISE+2022/1_pgupi8ki"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v625VQvdP7E&amp;t=54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youtu.be/bAv324xYl4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7353B0-C98F-AFE6-950E-2B29B6E68E8B}"/>
              </a:ext>
            </a:extLst>
          </p:cNvPr>
          <p:cNvSpPr>
            <a:spLocks noGrp="1"/>
          </p:cNvSpPr>
          <p:nvPr>
            <p:ph type="body" idx="1"/>
          </p:nvPr>
        </p:nvSpPr>
        <p:spPr/>
        <p:txBody>
          <a:bodyPr/>
          <a:lstStyle/>
          <a:p>
            <a:r>
              <a:rPr lang="en-GB" dirty="0"/>
              <a:t>1. BEIJING INSTITUTE FASHION TECHNOLOGY, CHINA</a:t>
            </a:r>
            <a:endParaRPr lang="en-US" dirty="0">
              <a:cs typeface="Calibri" panose="020F0502020204030204"/>
            </a:endParaRPr>
          </a:p>
          <a:p>
            <a:r>
              <a:rPr lang="en-GB" dirty="0"/>
              <a:t>2. ROYAL MELBOURNE INSTITUTE OF TECHNOLOGY, AUSTRALIA</a:t>
            </a:r>
            <a:endParaRPr lang="en-US" dirty="0">
              <a:cs typeface="Calibri" panose="020F0502020204030204"/>
            </a:endParaRPr>
          </a:p>
          <a:p>
            <a:r>
              <a:rPr lang="en-GB" dirty="0"/>
              <a:t>3. REBEL TARTAN &amp; a new silk road, WUHAN, CHINA</a:t>
            </a:r>
            <a:endParaRPr lang="en-US" dirty="0">
              <a:cs typeface="Calibri" panose="020F0502020204030204"/>
            </a:endParaRPr>
          </a:p>
          <a:p>
            <a:r>
              <a:rPr lang="en-GB" dirty="0"/>
              <a:t>4. fashion in motion PEARL ACADEMY, INDIA</a:t>
            </a:r>
            <a:endParaRPr lang="en-US" dirty="0">
              <a:cs typeface="Calibri" panose="020F0502020204030204"/>
            </a:endParaRPr>
          </a:p>
          <a:p>
            <a:r>
              <a:rPr lang="en-GB" dirty="0"/>
              <a:t>5. FASHION PROMOTION, PEARL ACADEMY, INDIA</a:t>
            </a:r>
            <a:endParaRPr lang="en-US" dirty="0">
              <a:cs typeface="Calibri" panose="020F0502020204030204"/>
            </a:endParaRPr>
          </a:p>
          <a:p>
            <a:r>
              <a:rPr lang="en-GB" dirty="0"/>
              <a:t>6 'DIGITAL FASHION ANIMATION ' PEARL ACADEMY, INDIA</a:t>
            </a:r>
            <a:endParaRPr lang="en-US" dirty="0">
              <a:cs typeface="Calibri"/>
            </a:endParaRPr>
          </a:p>
          <a:p>
            <a:endParaRPr lang="en-GB" dirty="0">
              <a:cs typeface="Calibri"/>
            </a:endParaRPr>
          </a:p>
          <a:p>
            <a:r>
              <a:rPr lang="en-GB" b="1" dirty="0"/>
              <a:t>Exchanging transnational design values in fashion pedagogy through Collaborative Online International Learning projects (COIL)</a:t>
            </a:r>
            <a:endParaRPr lang="en-GB" dirty="0"/>
          </a:p>
          <a:p>
            <a:endParaRPr lang="en-US" dirty="0">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Themes- Innovation, Technology, Modular, Transferable, Multi use, Survival, Protection</a:t>
            </a:r>
          </a:p>
          <a:p>
            <a:r>
              <a:rPr lang="en-US" dirty="0"/>
              <a:t>Timeline- 10 weeks </a:t>
            </a:r>
            <a:r>
              <a:rPr lang="en-US" dirty="0" err="1"/>
              <a:t>approx</a:t>
            </a:r>
            <a:endParaRPr lang="en-US" dirty="0">
              <a:cs typeface="Calibri"/>
            </a:endParaRPr>
          </a:p>
          <a:p>
            <a:r>
              <a:rPr lang="en-US" dirty="0"/>
              <a:t>Planning Timeline- 6 weeks </a:t>
            </a:r>
            <a:r>
              <a:rPr lang="en-US" dirty="0" err="1"/>
              <a:t>approx</a:t>
            </a:r>
            <a:endParaRPr lang="en-US" dirty="0">
              <a:cs typeface="Calibri"/>
            </a:endParaRPr>
          </a:p>
          <a:p>
            <a:r>
              <a:rPr lang="en-US" dirty="0"/>
              <a:t>Group size- 11 RMIT &amp; 11 MMU =22</a:t>
            </a:r>
            <a:endParaRPr lang="en-US" dirty="0">
              <a:cs typeface="Calibri"/>
            </a:endParaRPr>
          </a:p>
          <a:p>
            <a:r>
              <a:rPr lang="en-US" dirty="0"/>
              <a:t>Collab size- 1 on 1 pairs up to individual piece of work submitted- students were able to collaborate as much or as little once the collab design proposal was reviewed.</a:t>
            </a:r>
            <a:endParaRPr lang="en-US" dirty="0">
              <a:cs typeface="Calibri"/>
            </a:endParaRPr>
          </a:p>
          <a:p>
            <a:r>
              <a:rPr lang="en-US" dirty="0"/>
              <a:t>Outcomes- Artefacts and 3D Digital outcomes, Industry competition critique and certificate of recognition/ merit from </a:t>
            </a:r>
            <a:r>
              <a:rPr lang="en-US" dirty="0" err="1"/>
              <a:t>Aquaterro</a:t>
            </a:r>
            <a:r>
              <a:rPr lang="en-US" dirty="0"/>
              <a: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1F860F-CAA5-3842-96D3-B07D434E91B3}" type="slidenum">
              <a:rPr lang="en-US" smtClean="0"/>
              <a:t>10</a:t>
            </a:fld>
            <a:endParaRPr lang="en-US"/>
          </a:p>
        </p:txBody>
      </p:sp>
    </p:spTree>
    <p:extLst>
      <p:ext uri="{BB962C8B-B14F-4D97-AF65-F5344CB8AC3E}">
        <p14:creationId xmlns:p14="http://schemas.microsoft.com/office/powerpoint/2010/main" val="208746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Design for movement, through the lens of dance</a:t>
            </a:r>
          </a:p>
          <a:p>
            <a:r>
              <a:rPr lang="en-US" dirty="0">
                <a:cs typeface="Calibri"/>
              </a:rPr>
              <a:t>Juxtaposing dance genres from India and UK, modern and traditional</a:t>
            </a:r>
          </a:p>
          <a:p>
            <a:r>
              <a:rPr lang="en-US" dirty="0">
                <a:cs typeface="Calibri"/>
              </a:rPr>
              <a:t>Micromovements of hands in dancing and how that translates into design</a:t>
            </a:r>
          </a:p>
          <a:p>
            <a:r>
              <a:rPr lang="en-US" dirty="0">
                <a:cs typeface="Calibri"/>
              </a:rPr>
              <a:t>Block print inspired from palace in Jaipur- home-made block print- </a:t>
            </a:r>
            <a:r>
              <a:rPr lang="en-US" dirty="0" err="1">
                <a:cs typeface="Calibri"/>
              </a:rPr>
              <a:t>utilised</a:t>
            </a:r>
            <a:r>
              <a:rPr lang="en-US" dirty="0">
                <a:cs typeface="Calibri"/>
              </a:rPr>
              <a:t> in CLO3D</a:t>
            </a:r>
          </a:p>
          <a:p>
            <a:endParaRPr lang="en-US" dirty="0"/>
          </a:p>
          <a:p>
            <a:r>
              <a:rPr lang="en-US" dirty="0"/>
              <a:t>Themes- </a:t>
            </a:r>
            <a:endParaRPr lang="en-US" dirty="0">
              <a:cs typeface="Calibri"/>
            </a:endParaRPr>
          </a:p>
          <a:p>
            <a:r>
              <a:rPr lang="en-US" dirty="0"/>
              <a:t>Timeline- 6-8 weeks</a:t>
            </a:r>
            <a:endParaRPr lang="en-US" dirty="0">
              <a:cs typeface="Calibri"/>
            </a:endParaRPr>
          </a:p>
          <a:p>
            <a:r>
              <a:rPr lang="en-US" dirty="0"/>
              <a:t>Planning Timeline- 10 weeks </a:t>
            </a:r>
            <a:r>
              <a:rPr lang="en-US" dirty="0" err="1"/>
              <a:t>approx</a:t>
            </a:r>
            <a:endParaRPr lang="en-US" dirty="0">
              <a:cs typeface="Calibri"/>
            </a:endParaRPr>
          </a:p>
          <a:p>
            <a:r>
              <a:rPr lang="en-US" dirty="0"/>
              <a:t>Group size- 20</a:t>
            </a:r>
            <a:endParaRPr lang="en-US" dirty="0">
              <a:cs typeface="Calibri"/>
            </a:endParaRPr>
          </a:p>
          <a:p>
            <a:r>
              <a:rPr lang="en-US" dirty="0"/>
              <a:t>Collab size- </a:t>
            </a:r>
            <a:endParaRPr lang="en-US" dirty="0">
              <a:cs typeface="Calibri"/>
            </a:endParaRPr>
          </a:p>
        </p:txBody>
      </p:sp>
      <p:sp>
        <p:nvSpPr>
          <p:cNvPr id="4" name="Slide Number Placeholder 3"/>
          <p:cNvSpPr>
            <a:spLocks noGrp="1"/>
          </p:cNvSpPr>
          <p:nvPr>
            <p:ph type="sldNum" sz="quarter" idx="5"/>
          </p:nvPr>
        </p:nvSpPr>
        <p:spPr/>
        <p:txBody>
          <a:bodyPr/>
          <a:lstStyle/>
          <a:p>
            <a:fld id="{4B1F860F-CAA5-3842-96D3-B07D434E91B3}" type="slidenum">
              <a:rPr lang="en-US" smtClean="0"/>
              <a:t>11</a:t>
            </a:fld>
            <a:endParaRPr lang="en-US"/>
          </a:p>
        </p:txBody>
      </p:sp>
    </p:spTree>
    <p:extLst>
      <p:ext uri="{BB962C8B-B14F-4D97-AF65-F5344CB8AC3E}">
        <p14:creationId xmlns:p14="http://schemas.microsoft.com/office/powerpoint/2010/main" val="333965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dirty="0"/>
              <a:t>The project was run in block 4 (</a:t>
            </a:r>
            <a:r>
              <a:rPr lang="en-GB" sz="1900" dirty="0">
                <a:solidFill>
                  <a:srgbClr val="000000"/>
                </a:solidFill>
                <a:latin typeface="Calibri"/>
                <a:ea typeface="Times New Roman" panose="02020603050405020304" pitchFamily="18" charset="0"/>
                <a:cs typeface="Calibri"/>
              </a:rPr>
              <a:t>25 April – 3 June 2022). </a:t>
            </a:r>
            <a:r>
              <a:rPr lang="en-GB" b="1" dirty="0"/>
              <a:t>Capture dynamic video clips with virtual fashion prototypes. Generate professional standard digital content for fashion promotion</a:t>
            </a:r>
            <a:endParaRPr lang="en-GB" dirty="0">
              <a:cs typeface="Calibri" panose="020F0502020204030204"/>
            </a:endParaRPr>
          </a:p>
          <a:p>
            <a:endParaRPr lang="en-GB" sz="1900" dirty="0">
              <a:solidFill>
                <a:srgbClr val="000000"/>
              </a:solidFill>
              <a:latin typeface="Calibri"/>
              <a:ea typeface="Times New Roman" panose="02020603050405020304" pitchFamily="18" charset="0"/>
              <a:cs typeface="Calibri"/>
            </a:endParaRPr>
          </a:p>
          <a:p>
            <a:r>
              <a:rPr lang="en-GB" sz="1900" dirty="0">
                <a:solidFill>
                  <a:srgbClr val="000000"/>
                </a:solidFill>
                <a:latin typeface="Calibri"/>
                <a:ea typeface="Times New Roman" panose="02020603050405020304" pitchFamily="18" charset="0"/>
                <a:cs typeface="Calibri"/>
              </a:rPr>
              <a:t>As some of MFI L5 students already participated international projects in the previous block and some were looking for placements, only 1 MFI student participated with 10 from Pearl Academy. The MFI student assisted in online delivery of master classes on virtual clothing prototyping by MFU tutor. Pearl tutor delivered masterclass on video editing. Each participant submitted individual work on fashion animation. (Run the video from </a:t>
            </a:r>
            <a:r>
              <a:rPr lang="en-GB" sz="1900" dirty="0" err="1">
                <a:solidFill>
                  <a:srgbClr val="000000"/>
                </a:solidFill>
                <a:latin typeface="Calibri"/>
                <a:ea typeface="Times New Roman" panose="02020603050405020304" pitchFamily="18" charset="0"/>
                <a:cs typeface="Calibri"/>
              </a:rPr>
              <a:t>mmutube</a:t>
            </a:r>
            <a:r>
              <a:rPr lang="en-GB" sz="1900" dirty="0">
                <a:solidFill>
                  <a:srgbClr val="000000"/>
                </a:solidFill>
                <a:latin typeface="Calibri"/>
                <a:ea typeface="Times New Roman" panose="02020603050405020304" pitchFamily="18" charset="0"/>
                <a:cs typeface="Calibri"/>
              </a:rPr>
              <a:t> link provided on slide)   </a:t>
            </a:r>
            <a:r>
              <a:rPr lang="en-US" dirty="0">
                <a:hlinkClick r:id="rId3"/>
              </a:rPr>
              <a:t>https://mmutube.mmu.ac.uk/media/Fashion+Animation+-+RISE+2022/1_pgupi8ki</a:t>
            </a:r>
            <a:endParaRPr lang="en-GB" dirty="0">
              <a:cs typeface="Calibri"/>
            </a:endParaRPr>
          </a:p>
          <a:p>
            <a:endParaRPr lang="en-GB" sz="1900" dirty="0">
              <a:cs typeface="Calibri"/>
            </a:endParaRPr>
          </a:p>
          <a:p>
            <a:endParaRPr lang="en-GB" sz="1900" dirty="0">
              <a:cs typeface="Calibri"/>
            </a:endParaRPr>
          </a:p>
        </p:txBody>
      </p:sp>
      <p:sp>
        <p:nvSpPr>
          <p:cNvPr id="4" name="Slide Number Placeholder 3"/>
          <p:cNvSpPr>
            <a:spLocks noGrp="1"/>
          </p:cNvSpPr>
          <p:nvPr>
            <p:ph type="sldNum" sz="quarter" idx="5"/>
          </p:nvPr>
        </p:nvSpPr>
        <p:spPr/>
        <p:txBody>
          <a:bodyPr/>
          <a:lstStyle/>
          <a:p>
            <a:fld id="{4B1F860F-CAA5-3842-96D3-B07D434E91B3}" type="slidenum">
              <a:rPr lang="en-US" smtClean="0"/>
              <a:t>12</a:t>
            </a:fld>
            <a:endParaRPr lang="en-US"/>
          </a:p>
        </p:txBody>
      </p:sp>
    </p:spTree>
    <p:extLst>
      <p:ext uri="{BB962C8B-B14F-4D97-AF65-F5344CB8AC3E}">
        <p14:creationId xmlns:p14="http://schemas.microsoft.com/office/powerpoint/2010/main" val="554224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1F860F-CAA5-3842-96D3-B07D434E91B3}" type="slidenum">
              <a:rPr lang="en-US" smtClean="0"/>
              <a:t>13</a:t>
            </a:fld>
            <a:endParaRPr lang="en-US"/>
          </a:p>
        </p:txBody>
      </p:sp>
    </p:spTree>
    <p:extLst>
      <p:ext uri="{BB962C8B-B14F-4D97-AF65-F5344CB8AC3E}">
        <p14:creationId xmlns:p14="http://schemas.microsoft.com/office/powerpoint/2010/main" val="1677043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FFD6265-3322-DE64-C3B3-1F559AC78D94}"/>
              </a:ext>
            </a:extLst>
          </p:cNvPr>
          <p:cNvSpPr>
            <a:spLocks noGrp="1"/>
          </p:cNvSpPr>
          <p:nvPr>
            <p:ph type="body" idx="1"/>
          </p:nvPr>
        </p:nvSpPr>
        <p:spPr/>
        <p:txBody>
          <a:bodyPr/>
          <a:lstStyle/>
          <a:p>
            <a:r>
              <a:rPr lang="en-US">
                <a:hlinkClick r:id="rId3"/>
              </a:rPr>
              <a:t>https://www.youtube.com/watch?v=v625VQvdP7E&amp;t=54s</a:t>
            </a:r>
            <a:endParaRPr lang="en-US"/>
          </a:p>
          <a:p>
            <a:r>
              <a:rPr lang="en-US">
                <a:hlinkClick r:id="rId4"/>
              </a:rPr>
              <a:t>https://youtu.be/bAv324xYl4g</a:t>
            </a:r>
            <a:endParaRPr lang="en-US">
              <a:cs typeface="Calibri" panose="020F0502020204030204"/>
              <a:hlinkClick r:id="rId4"/>
            </a:endParaRPr>
          </a:p>
          <a:p>
            <a:endParaRPr lang="en-US">
              <a:cs typeface="Calibri" panose="020F0502020204030204"/>
            </a:endParaRPr>
          </a:p>
          <a:p>
            <a:endParaRPr lang="en-US">
              <a:cs typeface="Calibri" panose="020F0502020204030204"/>
            </a:endParaRPr>
          </a:p>
          <a:p>
            <a:r>
              <a:rPr lang="en-US"/>
              <a:t>outputs range from design/trend concepts and physical outfits to promotional campaign materials and multimedia journalism</a:t>
            </a:r>
            <a:endParaRPr lang="en-US">
              <a:cs typeface="Calibri" panose="020F0502020204030204"/>
            </a:endParaRPr>
          </a:p>
        </p:txBody>
      </p:sp>
    </p:spTree>
    <p:extLst>
      <p:ext uri="{BB962C8B-B14F-4D97-AF65-F5344CB8AC3E}">
        <p14:creationId xmlns:p14="http://schemas.microsoft.com/office/powerpoint/2010/main" val="1554260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47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29DF151-B26F-26CF-49EA-1FFE409BDD4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5859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7353B0-C98F-AFE6-950E-2B29B6E68E8B}"/>
              </a:ext>
            </a:extLst>
          </p:cNvPr>
          <p:cNvSpPr>
            <a:spLocks noGrp="1"/>
          </p:cNvSpPr>
          <p:nvPr>
            <p:ph type="body" idx="1"/>
          </p:nvPr>
        </p:nvSpPr>
        <p:spPr/>
        <p:txBody>
          <a:bodyPr/>
          <a:lstStyle/>
          <a:p>
            <a:r>
              <a:rPr lang="en-GB" dirty="0"/>
              <a:t>1. BEIJING INSTITUTE FASHION TECHNOLOGY, CHINA</a:t>
            </a:r>
            <a:endParaRPr lang="en-US" dirty="0">
              <a:cs typeface="Calibri" panose="020F0502020204030204"/>
            </a:endParaRPr>
          </a:p>
          <a:p>
            <a:r>
              <a:rPr lang="en-GB" dirty="0"/>
              <a:t>2. ROYAL MELBOURNE INSTITUTE OF TECHNOLOGY, AUSTRALIA</a:t>
            </a:r>
            <a:endParaRPr lang="en-US" dirty="0">
              <a:cs typeface="Calibri" panose="020F0502020204030204"/>
            </a:endParaRPr>
          </a:p>
          <a:p>
            <a:r>
              <a:rPr lang="en-GB" dirty="0"/>
              <a:t>3. REBEL TARTAN &amp; a new silk road, WUHAN, CHINA</a:t>
            </a:r>
            <a:endParaRPr lang="en-US" dirty="0">
              <a:cs typeface="Calibri" panose="020F0502020204030204"/>
            </a:endParaRPr>
          </a:p>
          <a:p>
            <a:r>
              <a:rPr lang="en-GB" dirty="0"/>
              <a:t>4. fashion in motion PEARL ACADEMY, INDIA</a:t>
            </a:r>
            <a:endParaRPr lang="en-US" dirty="0">
              <a:cs typeface="Calibri" panose="020F0502020204030204"/>
            </a:endParaRPr>
          </a:p>
          <a:p>
            <a:r>
              <a:rPr lang="en-GB" dirty="0"/>
              <a:t>5. FASHION PROMOTION, PEARL ACADEMY, INDIA</a:t>
            </a:r>
            <a:endParaRPr lang="en-US" dirty="0">
              <a:cs typeface="Calibri" panose="020F0502020204030204"/>
            </a:endParaRPr>
          </a:p>
          <a:p>
            <a:r>
              <a:rPr lang="en-GB" dirty="0"/>
              <a:t>6 'DIGITAL FASHION ANIMATION ' PEARL ACADEMY, INDIA</a:t>
            </a:r>
            <a:endParaRPr lang="en-US" dirty="0">
              <a:cs typeface="Calibri"/>
            </a:endParaRPr>
          </a:p>
          <a:p>
            <a:endParaRPr lang="en-US" dirty="0">
              <a:cs typeface="Calibri"/>
            </a:endParaRPr>
          </a:p>
        </p:txBody>
      </p:sp>
    </p:spTree>
    <p:extLst>
      <p:ext uri="{BB962C8B-B14F-4D97-AF65-F5344CB8AC3E}">
        <p14:creationId xmlns:p14="http://schemas.microsoft.com/office/powerpoint/2010/main" val="229079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CFB5F6-7ED3-11EE-E5ED-7EB530C6A4A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19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6368BE-117A-3579-C862-6BD45A03DF25}"/>
              </a:ext>
            </a:extLst>
          </p:cNvPr>
          <p:cNvSpPr>
            <a:spLocks noGrp="1"/>
          </p:cNvSpPr>
          <p:nvPr>
            <p:ph type="body" idx="1"/>
          </p:nvPr>
        </p:nvSpPr>
        <p:spPr/>
        <p:txBody>
          <a:bodyPr/>
          <a:lstStyle/>
          <a:p>
            <a:r>
              <a:rPr lang="en-US" dirty="0">
                <a:cs typeface="Calibri"/>
              </a:rPr>
              <a:t>Rooted in </a:t>
            </a:r>
            <a:r>
              <a:rPr lang="en-US" dirty="0"/>
              <a:t>social learning theory, a key premise of collaborative learning is that we develop an understanding of our experiences through frameworks of language and culture in relationships among individuals (Alice </a:t>
            </a:r>
            <a:r>
              <a:rPr lang="en-US" dirty="0" err="1"/>
              <a:t>Udvari-Solner</a:t>
            </a:r>
            <a:r>
              <a:rPr lang="en-US" dirty="0"/>
              <a:t> 2012: 632). </a:t>
            </a:r>
            <a:endParaRPr lang="en-US" i="1" dirty="0">
              <a:cs typeface="Calibri"/>
            </a:endParaRPr>
          </a:p>
          <a:p>
            <a:r>
              <a:rPr lang="en-US" dirty="0"/>
              <a:t>In this way, collaborative learning offers opportunities to learn alongside peers who may possess more knowledge in some areas with conceptual development taking place via activities requiring challenges of modeling, critical evaluation, and reasoning.</a:t>
            </a:r>
            <a:endParaRPr lang="en-US" dirty="0">
              <a:cs typeface="Calibri"/>
            </a:endParaRPr>
          </a:p>
          <a:p>
            <a:r>
              <a:rPr lang="en-US" i="1" dirty="0"/>
              <a:t> These projects can be really challenging, but as the design outcome of this collaboration demonstrate, they can often lead to ambitious results that take students one step closer to ‘global career ready'.</a:t>
            </a:r>
            <a:endParaRPr lang="en-US" dirty="0"/>
          </a:p>
          <a:p>
            <a:endParaRPr lang="en-US" dirty="0">
              <a:cs typeface="Calibri"/>
            </a:endParaRPr>
          </a:p>
          <a:p>
            <a:r>
              <a:rPr lang="en-US" dirty="0">
                <a:cs typeface="Calibri"/>
              </a:rPr>
              <a:t>The image here is a screen grab from an online pitch session </a:t>
            </a:r>
            <a:r>
              <a:rPr lang="en-US" dirty="0"/>
              <a:t>between artisans, students and educators lead by a group of Pearl Academy and Manchester Metropolitan University students and delivered to artisans who students were collaborating with on The </a:t>
            </a:r>
            <a:r>
              <a:rPr lang="en-US" dirty="0" err="1"/>
              <a:t>Craftisan</a:t>
            </a:r>
            <a:r>
              <a:rPr lang="en-US" dirty="0"/>
              <a:t> Project during the pandemic in 2021.</a:t>
            </a:r>
            <a:endParaRPr lang="en-US" dirty="0">
              <a:cs typeface="Calibri"/>
            </a:endParaRPr>
          </a:p>
        </p:txBody>
      </p:sp>
    </p:spTree>
    <p:extLst>
      <p:ext uri="{BB962C8B-B14F-4D97-AF65-F5344CB8AC3E}">
        <p14:creationId xmlns:p14="http://schemas.microsoft.com/office/powerpoint/2010/main" val="278908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6368BE-117A-3579-C862-6BD45A03DF25}"/>
              </a:ext>
            </a:extLst>
          </p:cNvPr>
          <p:cNvSpPr>
            <a:spLocks noGrp="1"/>
          </p:cNvSpPr>
          <p:nvPr>
            <p:ph type="body" idx="1"/>
          </p:nvPr>
        </p:nvSpPr>
        <p:spPr/>
        <p:txBody>
          <a:bodyPr/>
          <a:lstStyle/>
          <a:p>
            <a:r>
              <a:rPr lang="en-US" dirty="0"/>
              <a:t>The  projects discussed here were designed with important collaborative learning experiences which engaged students in fellowship and teamwork across the international divide.</a:t>
            </a:r>
            <a:r>
              <a:rPr lang="en-GB" dirty="0"/>
              <a:t> education that includes collaboration and communication leads to empathy and understanding.</a:t>
            </a:r>
            <a:endParaRPr lang="en-US" dirty="0"/>
          </a:p>
          <a:p>
            <a:r>
              <a:rPr lang="en-US" dirty="0">
                <a:cs typeface="Calibri"/>
              </a:rPr>
              <a:t>Role reversal – perceptions of value, cultural appreciation and empathy. </a:t>
            </a:r>
          </a:p>
          <a:p>
            <a:endParaRPr lang="en-US" dirty="0"/>
          </a:p>
          <a:p>
            <a:r>
              <a:rPr lang="en-US" dirty="0"/>
              <a:t>Freire (2017: 45) notes, “Knowledge emerges only through … the restless, impatient, continuing, hopeful inquiry human beings pursue in the world, with the world, and with each other .” He continues by noting that dialogue and communication are essential to critical thinking which in turn sparks learning. He highlights that without communication there is no learning. Learning, therefore, is a social activity. </a:t>
            </a:r>
            <a:endParaRPr lang="en-US" dirty="0">
              <a:cs typeface="Calibri"/>
            </a:endParaRPr>
          </a:p>
          <a:p>
            <a:endParaRPr lang="en-US" dirty="0"/>
          </a:p>
          <a:p>
            <a:r>
              <a:rPr lang="en-US" dirty="0"/>
              <a:t>But how might we support our students to develop the social skill of empathy with other cultures that is so key to international fashion careers?  J. David Carlson and Terry Dobson (2020: 430) suggest, “inclusive art and design pedagogy can foster collaborative learner-</a:t>
            </a:r>
            <a:r>
              <a:rPr lang="en-US" dirty="0" err="1"/>
              <a:t>centred</a:t>
            </a:r>
            <a:r>
              <a:rPr lang="en-US" dirty="0"/>
              <a:t> approaches to develop empathy as a key component of emotional intelligence.” The  projects discussed here were designed with important collaborative learning experiences which engaged students and artisans together in fellowship and teamwork across the international divide.</a:t>
            </a:r>
            <a:endParaRPr lang="en-US" dirty="0">
              <a:cs typeface="Calibri"/>
            </a:endParaRPr>
          </a:p>
          <a:p>
            <a:endParaRPr lang="en-US" dirty="0">
              <a:cs typeface="Calibri"/>
            </a:endParaRPr>
          </a:p>
        </p:txBody>
      </p:sp>
    </p:spTree>
    <p:extLst>
      <p:ext uri="{BB962C8B-B14F-4D97-AF65-F5344CB8AC3E}">
        <p14:creationId xmlns:p14="http://schemas.microsoft.com/office/powerpoint/2010/main" val="242559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620C09-878B-2002-F59E-1FB905576697}"/>
              </a:ext>
            </a:extLst>
          </p:cNvPr>
          <p:cNvSpPr>
            <a:spLocks noGrp="1"/>
          </p:cNvSpPr>
          <p:nvPr>
            <p:ph type="body" idx="1"/>
          </p:nvPr>
        </p:nvSpPr>
        <p:spPr/>
        <p:txBody>
          <a:bodyPr/>
          <a:lstStyle/>
          <a:p>
            <a:r>
              <a:rPr lang="en-US" dirty="0">
                <a:cs typeface="Calibri"/>
              </a:rPr>
              <a:t>Generic broad framework but specifics would evolve organically for each project </a:t>
            </a:r>
          </a:p>
          <a:p>
            <a:endParaRPr lang="en-US" dirty="0">
              <a:cs typeface="Calibri"/>
            </a:endParaRPr>
          </a:p>
          <a:p>
            <a:r>
              <a:rPr lang="en-US" dirty="0">
                <a:cs typeface="Calibri"/>
              </a:rPr>
              <a:t>1. Co-creating project brief with partner. Equitable partnerships. </a:t>
            </a:r>
            <a:r>
              <a:rPr lang="en-US" dirty="0"/>
              <a:t>Learning outcomes should incorporate the development of global perspectives and/or fostering intercultural competences for global citizenship. </a:t>
            </a:r>
          </a:p>
          <a:p>
            <a:endParaRPr lang="en-US" dirty="0">
              <a:cs typeface="Calibri"/>
            </a:endParaRPr>
          </a:p>
          <a:p>
            <a:r>
              <a:rPr lang="en-US" dirty="0">
                <a:cs typeface="Calibri"/>
              </a:rPr>
              <a:t>2. Icebreaker example – Pearl slow media slow fashion - </a:t>
            </a:r>
          </a:p>
          <a:p>
            <a:r>
              <a:rPr lang="en-US" dirty="0"/>
              <a:t>Record and share a 30-second video to introduce yourself.</a:t>
            </a:r>
            <a:br>
              <a:rPr lang="en-US" dirty="0">
                <a:cs typeface="+mn-lt"/>
              </a:rPr>
            </a:br>
            <a:r>
              <a:rPr lang="en-US" dirty="0"/>
              <a:t>Tell us in three shots:</a:t>
            </a:r>
            <a:endParaRPr lang="en-US" dirty="0">
              <a:cs typeface="+mn-lt"/>
            </a:endParaRPr>
          </a:p>
          <a:p>
            <a:r>
              <a:rPr lang="en-US" dirty="0"/>
              <a:t>A little about you (incl. name and course of study)</a:t>
            </a:r>
            <a:endParaRPr lang="en-US" dirty="0">
              <a:cs typeface="Calibri"/>
            </a:endParaRPr>
          </a:p>
          <a:p>
            <a:r>
              <a:rPr lang="en-US" dirty="0"/>
              <a:t>The place you live</a:t>
            </a:r>
            <a:endParaRPr lang="en-US" dirty="0">
              <a:cs typeface="Calibri"/>
            </a:endParaRPr>
          </a:p>
          <a:p>
            <a:r>
              <a:rPr lang="en-US" dirty="0"/>
              <a:t>A recommendation of a great story that drew you in (can include any of (online/print article, video, podcast, </a:t>
            </a:r>
            <a:r>
              <a:rPr lang="en-US" dirty="0" err="1"/>
              <a:t>etc</a:t>
            </a:r>
            <a:r>
              <a:rPr lang="en-US" dirty="0"/>
              <a:t>)</a:t>
            </a:r>
            <a:endParaRPr lang="en-US" dirty="0">
              <a:cs typeface="Calibri"/>
            </a:endParaRPr>
          </a:p>
          <a:p>
            <a:r>
              <a:rPr lang="en-US" dirty="0"/>
              <a:t>When you post the video, also write what you would like to produce as part of this project: audio, video, words, photography, graphics.</a:t>
            </a:r>
            <a:endParaRPr lang="en-US" dirty="0">
              <a:cs typeface="Calibri"/>
            </a:endParaRPr>
          </a:p>
          <a:p>
            <a:endParaRPr lang="en-US" dirty="0">
              <a:cs typeface="Calibri"/>
            </a:endParaRPr>
          </a:p>
          <a:p>
            <a:r>
              <a:rPr lang="en-US" dirty="0">
                <a:cs typeface="Calibri"/>
              </a:rPr>
              <a:t>3. Maintaining student engagement online – regular tutorials to check in, for accountability. Careful choice of masterclasses to be relevant and inspiring, </a:t>
            </a:r>
            <a:r>
              <a:rPr lang="en-US" dirty="0" err="1">
                <a:cs typeface="Calibri"/>
              </a:rPr>
              <a:t>esp</a:t>
            </a:r>
            <a:r>
              <a:rPr lang="en-US" dirty="0">
                <a:cs typeface="Calibri"/>
              </a:rPr>
              <a:t> when online. Plugging skills gaps, sharing resources. </a:t>
            </a:r>
          </a:p>
          <a:p>
            <a:endParaRPr lang="en-US" dirty="0">
              <a:cs typeface="Calibri"/>
            </a:endParaRPr>
          </a:p>
          <a:p>
            <a:r>
              <a:rPr lang="en-US" dirty="0">
                <a:cs typeface="Calibri"/>
              </a:rPr>
              <a:t>4. Production</a:t>
            </a:r>
          </a:p>
          <a:p>
            <a:endParaRPr lang="en-US" dirty="0">
              <a:cs typeface="Calibri"/>
            </a:endParaRPr>
          </a:p>
          <a:p>
            <a:r>
              <a:rPr lang="en-US" dirty="0">
                <a:cs typeface="Calibri"/>
              </a:rPr>
              <a:t>5. Reflection – on a group call. Reflection on each masterclass. </a:t>
            </a:r>
          </a:p>
          <a:p>
            <a:endParaRPr lang="en-US" dirty="0">
              <a:cs typeface="Calibri"/>
            </a:endParaRPr>
          </a:p>
          <a:p>
            <a:r>
              <a:rPr lang="en-US" dirty="0">
                <a:cs typeface="Calibri"/>
              </a:rPr>
              <a:t>6. Synchronous and asynchronous presentations of outcomes to take account of time differences. </a:t>
            </a:r>
          </a:p>
          <a:p>
            <a:endParaRPr lang="en-US" dirty="0">
              <a:cs typeface="Calibri"/>
            </a:endParaRPr>
          </a:p>
          <a:p>
            <a:r>
              <a:rPr lang="en-US" dirty="0">
                <a:cs typeface="Calibri"/>
              </a:rPr>
              <a:t>7. </a:t>
            </a:r>
          </a:p>
          <a:p>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38040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290FB4-D28D-16DB-7550-597F973652BC}"/>
              </a:ext>
            </a:extLst>
          </p:cNvPr>
          <p:cNvSpPr>
            <a:spLocks noGrp="1"/>
          </p:cNvSpPr>
          <p:nvPr>
            <p:ph type="body" idx="1"/>
          </p:nvPr>
        </p:nvSpPr>
        <p:spPr/>
        <p:txBody>
          <a:bodyPr/>
          <a:lstStyle/>
          <a:p>
            <a:r>
              <a:rPr lang="en-US" dirty="0">
                <a:cs typeface="Calibri"/>
              </a:rPr>
              <a:t>We have found that all students are adept to in using virtual collaborative technologies. This understanding is an immediate exchange tool for students on different time zones and they communicate using different interfaces with ease – they are an extension of what they already use within their daily life. This has been consistent with partners spanning different continents and is a direct reflection of our collective global society.</a:t>
            </a:r>
          </a:p>
        </p:txBody>
      </p:sp>
    </p:spTree>
    <p:extLst>
      <p:ext uri="{BB962C8B-B14F-4D97-AF65-F5344CB8AC3E}">
        <p14:creationId xmlns:p14="http://schemas.microsoft.com/office/powerpoint/2010/main" val="199712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135E7F7-C388-CC44-8E5E-0AFE644E51F5}"/>
              </a:ext>
            </a:extLst>
          </p:cNvPr>
          <p:cNvSpPr>
            <a:spLocks noGrp="1"/>
          </p:cNvSpPr>
          <p:nvPr>
            <p:ph type="body" idx="1"/>
          </p:nvPr>
        </p:nvSpPr>
        <p:spPr/>
        <p:txBody>
          <a:bodyPr/>
          <a:lstStyle/>
          <a:p>
            <a:r>
              <a:rPr lang="english-GB" dirty="0">
                <a:cs typeface="Calibri"/>
              </a:rPr>
              <a:t>Neither Natalija nor Li Yu had English as their first language throughout this process in the video. Not only that they had different </a:t>
            </a:r>
            <a:r>
              <a:rPr lang="english-GB" dirty="0" err="1">
                <a:cs typeface="Calibri"/>
              </a:rPr>
              <a:t>timezones</a:t>
            </a:r>
            <a:r>
              <a:rPr lang="english-GB" dirty="0">
                <a:cs typeface="Calibri"/>
              </a:rPr>
              <a:t> as a challenge. Natalija digitally prototyped Li Yu's work via sketches and conversations via WeChat. This enabled them both to experiment with digital production techniques and how to communicate with visuals and technology only.</a:t>
            </a:r>
            <a:endParaRPr lang="english-GB" dirty="0"/>
          </a:p>
        </p:txBody>
      </p:sp>
    </p:spTree>
    <p:extLst>
      <p:ext uri="{BB962C8B-B14F-4D97-AF65-F5344CB8AC3E}">
        <p14:creationId xmlns:p14="http://schemas.microsoft.com/office/powerpoint/2010/main" val="319563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952" indent="-301952">
              <a:buFont typeface="Arial"/>
              <a:buChar char="•"/>
            </a:pPr>
            <a:r>
              <a:rPr lang="en-US" dirty="0"/>
              <a:t>19/20 &amp; 20/21 </a:t>
            </a:r>
          </a:p>
          <a:p>
            <a:pPr marL="301952" indent="-301952">
              <a:buFont typeface="Arial"/>
              <a:buChar char="•"/>
            </a:pPr>
            <a:r>
              <a:rPr lang="en-US" dirty="0"/>
              <a:t>Themes included: Sustainability, Innovation, Inclusivity &amp; Diversity</a:t>
            </a:r>
          </a:p>
          <a:p>
            <a:pPr marL="301952" indent="-301952">
              <a:buFont typeface="Arial"/>
              <a:buChar char="•"/>
            </a:pPr>
            <a:r>
              <a:rPr lang="en-US" dirty="0"/>
              <a:t>Project Lasted Between 4 &amp; 6 weeks</a:t>
            </a:r>
            <a:endParaRPr lang="en-US" dirty="0">
              <a:cs typeface="Calibri"/>
            </a:endParaRPr>
          </a:p>
          <a:p>
            <a:pPr marL="301952" indent="-301952">
              <a:buFont typeface="Arial"/>
              <a:buChar char="•"/>
            </a:pPr>
            <a:r>
              <a:rPr lang="en-US" dirty="0"/>
              <a:t>2 months of collaboration with the BIFT teaching team to get all the details and timings in place.</a:t>
            </a:r>
            <a:endParaRPr lang="en-US" dirty="0">
              <a:cs typeface="Calibri"/>
            </a:endParaRPr>
          </a:p>
          <a:p>
            <a:pPr marL="301952" indent="-301952">
              <a:buFont typeface="Arial"/>
              <a:buChar char="•"/>
            </a:pPr>
            <a:r>
              <a:rPr lang="en-US" dirty="0"/>
              <a:t>First Year of the Project: 22 students / Second Year of the Project: 15 students from both institutions.</a:t>
            </a:r>
          </a:p>
          <a:p>
            <a:pPr marL="301952" indent="-301952">
              <a:buFont typeface="Arial"/>
              <a:buChar char="•"/>
            </a:pPr>
            <a:r>
              <a:rPr lang="en-US" dirty="0"/>
              <a:t>Students were paired up 1on1 via design proposal submission (icebreaker activity)</a:t>
            </a:r>
            <a:endParaRPr lang="en-US" dirty="0">
              <a:cs typeface="Calibri" panose="020F0502020204030204"/>
            </a:endParaRPr>
          </a:p>
          <a:p>
            <a:pPr marL="301952" indent="-301952">
              <a:buFont typeface="Arial"/>
              <a:buChar char="•"/>
            </a:pPr>
            <a:r>
              <a:rPr lang="en-US" dirty="0"/>
              <a:t>Outcomes: Beijing </a:t>
            </a:r>
            <a:r>
              <a:rPr lang="en-US" dirty="0" err="1"/>
              <a:t>Exhib</a:t>
            </a:r>
            <a:r>
              <a:rPr lang="en-US" dirty="0"/>
              <a:t>, Digital </a:t>
            </a:r>
            <a:r>
              <a:rPr lang="en-US" dirty="0" err="1"/>
              <a:t>Exhib</a:t>
            </a:r>
            <a:r>
              <a:rPr lang="en-US" dirty="0"/>
              <a:t>, Fashion Film, Manchester </a:t>
            </a:r>
            <a:r>
              <a:rPr lang="en-US" dirty="0" err="1"/>
              <a:t>Exhib</a:t>
            </a:r>
            <a:r>
              <a:rPr lang="en-US" dirty="0"/>
              <a:t>, Publication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1F860F-CAA5-3842-96D3-B07D434E91B3}" type="slidenum">
              <a:rPr lang="en-US" smtClean="0"/>
              <a:t>9</a:t>
            </a:fld>
            <a:endParaRPr lang="en-US"/>
          </a:p>
        </p:txBody>
      </p:sp>
    </p:spTree>
    <p:extLst>
      <p:ext uri="{BB962C8B-B14F-4D97-AF65-F5344CB8AC3E}">
        <p14:creationId xmlns:p14="http://schemas.microsoft.com/office/powerpoint/2010/main" val="24492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6D1E-D830-164A-8DB9-AE46A03498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083033-8C21-9A4D-8CD7-66115A8614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57FE9-3F75-5045-86D5-61F145BC08CB}"/>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5" name="Footer Placeholder 4">
            <a:extLst>
              <a:ext uri="{FF2B5EF4-FFF2-40B4-BE49-F238E27FC236}">
                <a16:creationId xmlns:a16="http://schemas.microsoft.com/office/drawing/2014/main" id="{24B70BE0-CFC2-C142-AB46-CFE10CF6E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B9CB4-E763-5940-A941-C875E3077A60}"/>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354521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63F0-9654-AC44-97D3-A48EEC0939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F6BAF3-1D2D-9141-A829-33F09DF09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A106A-EAAF-774D-8021-3288BC948878}"/>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5" name="Footer Placeholder 4">
            <a:extLst>
              <a:ext uri="{FF2B5EF4-FFF2-40B4-BE49-F238E27FC236}">
                <a16:creationId xmlns:a16="http://schemas.microsoft.com/office/drawing/2014/main" id="{26A90E62-C450-474D-8FF7-5EE4D92FA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9A888-4180-474B-8AE6-0617AAA365A6}"/>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3684216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0C4B45-8D1B-8546-9449-4CAFF41C5C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182F09-36C6-224A-8AA6-07019F7693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3147D-51DC-B247-9DB4-3B6D5AE81996}"/>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5" name="Footer Placeholder 4">
            <a:extLst>
              <a:ext uri="{FF2B5EF4-FFF2-40B4-BE49-F238E27FC236}">
                <a16:creationId xmlns:a16="http://schemas.microsoft.com/office/drawing/2014/main" id="{F7975B2C-7D05-E14C-B643-2E5663D5D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FB9A1-6276-8E46-AD12-F7F97F66C613}"/>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47358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EE6D-B18B-E845-8D97-63D2192BA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DF4AD-E271-FF46-885A-71AEFDE9AB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A3992-AF1E-9B40-BEA5-9538B0B2BA15}"/>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5" name="Footer Placeholder 4">
            <a:extLst>
              <a:ext uri="{FF2B5EF4-FFF2-40B4-BE49-F238E27FC236}">
                <a16:creationId xmlns:a16="http://schemas.microsoft.com/office/drawing/2014/main" id="{EC647AB7-40D7-7644-9FE8-045A118D1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F2C0D-D2B6-C14C-AE50-ADAB1911FA07}"/>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89496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DD01-229A-3C45-8297-6A75FD5C7C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F2334-648C-8B41-815E-861B129C8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C5B97-B701-0D4C-8966-7877908F96EA}"/>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5" name="Footer Placeholder 4">
            <a:extLst>
              <a:ext uri="{FF2B5EF4-FFF2-40B4-BE49-F238E27FC236}">
                <a16:creationId xmlns:a16="http://schemas.microsoft.com/office/drawing/2014/main" id="{5A3FB9CE-7A36-6740-A8E6-15E614BCA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017D1-7573-0744-8095-3C6B0EDE74E6}"/>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423880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D561-04AB-864E-A7BC-C0905220A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4CD3F-5628-BB42-A081-6877FE34B8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33E73-021D-F843-AE08-584D40EFC4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3F3B6-DA53-AD46-B212-C3E4094812D1}"/>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6" name="Footer Placeholder 5">
            <a:extLst>
              <a:ext uri="{FF2B5EF4-FFF2-40B4-BE49-F238E27FC236}">
                <a16:creationId xmlns:a16="http://schemas.microsoft.com/office/drawing/2014/main" id="{35D5C07E-259C-484D-B57B-3ED1CA9AE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A269F-ED07-0D4B-B574-C4F3F87E37F4}"/>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184841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392D-7F1F-F545-AFEA-F5BF5EE48D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C0502E-8267-F946-8A89-0355ECCF0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1C21C7-733C-2940-9E6C-719F39EDE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C786A-B261-D843-B730-26B396FE3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2D2B0-B483-F246-B72C-EC6F004276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6B103D-0EE5-E04C-8DD5-463E9AF35410}"/>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8" name="Footer Placeholder 7">
            <a:extLst>
              <a:ext uri="{FF2B5EF4-FFF2-40B4-BE49-F238E27FC236}">
                <a16:creationId xmlns:a16="http://schemas.microsoft.com/office/drawing/2014/main" id="{522CB2CB-EF63-7B4B-82B4-95C0E6A7F0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3845B-F526-7B46-850B-C941D9C68769}"/>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251751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C1F3-3CD7-0D42-BC20-2F9681253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0D6643-A0F8-FF4E-8B8C-0884ADBFA204}"/>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4" name="Footer Placeholder 3">
            <a:extLst>
              <a:ext uri="{FF2B5EF4-FFF2-40B4-BE49-F238E27FC236}">
                <a16:creationId xmlns:a16="http://schemas.microsoft.com/office/drawing/2014/main" id="{7CD4584F-9038-3640-BCE7-ADC46403D5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0E2D6C-5BC4-B843-9F02-66A97AE9E217}"/>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32162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4B3989-4F4C-464E-A47F-BC07EFCFEFC1}"/>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3" name="Footer Placeholder 2">
            <a:extLst>
              <a:ext uri="{FF2B5EF4-FFF2-40B4-BE49-F238E27FC236}">
                <a16:creationId xmlns:a16="http://schemas.microsoft.com/office/drawing/2014/main" id="{2A9306A6-6F12-F44A-BE71-1989CBCB81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1A2C7-531E-4D4A-B574-A0CD09ECE1F0}"/>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350051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5DC1-2FF0-B246-83E0-6FB0BE9C7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FEFFE-BD02-0B46-923E-108D8EADC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BE4AB-E618-4541-8553-06E42AB79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BD2DF-6766-3C4C-8D58-D726C0B4A40D}"/>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6" name="Footer Placeholder 5">
            <a:extLst>
              <a:ext uri="{FF2B5EF4-FFF2-40B4-BE49-F238E27FC236}">
                <a16:creationId xmlns:a16="http://schemas.microsoft.com/office/drawing/2014/main" id="{062830E9-2412-1248-82E4-67852911DB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777FC-A7C8-3E48-874A-308726FAF8E0}"/>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168900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DFB2-3BD9-6F45-BE88-9D0DB19A0B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5BF74C-10F8-B04E-95E5-EE74A465A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2A2171-3669-4D4C-A537-62B6342A9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C6EBC-D2C5-B84F-BEE4-B697B2166C7A}"/>
              </a:ext>
            </a:extLst>
          </p:cNvPr>
          <p:cNvSpPr>
            <a:spLocks noGrp="1"/>
          </p:cNvSpPr>
          <p:nvPr>
            <p:ph type="dt" sz="half" idx="10"/>
          </p:nvPr>
        </p:nvSpPr>
        <p:spPr/>
        <p:txBody>
          <a:bodyPr/>
          <a:lstStyle/>
          <a:p>
            <a:fld id="{BD631EB1-0FF3-9647-841D-E070C3A9CCB3}" type="datetimeFigureOut">
              <a:rPr lang="en-US" smtClean="0"/>
              <a:t>7/18/2023</a:t>
            </a:fld>
            <a:endParaRPr lang="en-US"/>
          </a:p>
        </p:txBody>
      </p:sp>
      <p:sp>
        <p:nvSpPr>
          <p:cNvPr id="6" name="Footer Placeholder 5">
            <a:extLst>
              <a:ext uri="{FF2B5EF4-FFF2-40B4-BE49-F238E27FC236}">
                <a16:creationId xmlns:a16="http://schemas.microsoft.com/office/drawing/2014/main" id="{8B911BEB-6A67-3647-9536-250B05577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CA09B-828F-4E44-A9B2-93BD6500C9A6}"/>
              </a:ext>
            </a:extLst>
          </p:cNvPr>
          <p:cNvSpPr>
            <a:spLocks noGrp="1"/>
          </p:cNvSpPr>
          <p:nvPr>
            <p:ph type="sldNum" sz="quarter" idx="12"/>
          </p:nvPr>
        </p:nvSpPr>
        <p:spPr/>
        <p:txBody>
          <a:bodyPr/>
          <a:lstStyle/>
          <a:p>
            <a:fld id="{0B21553E-4E3F-D54E-981E-8A85B2BCE78F}" type="slidenum">
              <a:rPr lang="en-US" smtClean="0"/>
              <a:t>‹#›</a:t>
            </a:fld>
            <a:endParaRPr lang="en-US"/>
          </a:p>
        </p:txBody>
      </p:sp>
    </p:spTree>
    <p:extLst>
      <p:ext uri="{BB962C8B-B14F-4D97-AF65-F5344CB8AC3E}">
        <p14:creationId xmlns:p14="http://schemas.microsoft.com/office/powerpoint/2010/main" val="218088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41CF8-3709-794A-9B1E-B74DF0116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4CFBC8-861B-1544-B117-596D944F6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9E0AD-4858-BE49-A23F-5C220CFF2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31EB1-0FF3-9647-841D-E070C3A9CCB3}" type="datetimeFigureOut">
              <a:rPr lang="en-US" smtClean="0"/>
              <a:t>7/18/2023</a:t>
            </a:fld>
            <a:endParaRPr lang="en-US"/>
          </a:p>
        </p:txBody>
      </p:sp>
      <p:sp>
        <p:nvSpPr>
          <p:cNvPr id="5" name="Footer Placeholder 4">
            <a:extLst>
              <a:ext uri="{FF2B5EF4-FFF2-40B4-BE49-F238E27FC236}">
                <a16:creationId xmlns:a16="http://schemas.microsoft.com/office/drawing/2014/main" id="{64EB7786-8EBD-4644-8E9D-F06F2ECC2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953181-800C-7F48-8498-6EF5978E90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1553E-4E3F-D54E-981E-8A85B2BCE78F}" type="slidenum">
              <a:rPr lang="en-US" smtClean="0"/>
              <a:t>‹#›</a:t>
            </a:fld>
            <a:endParaRPr lang="en-US"/>
          </a:p>
        </p:txBody>
      </p:sp>
    </p:spTree>
    <p:extLst>
      <p:ext uri="{BB962C8B-B14F-4D97-AF65-F5344CB8AC3E}">
        <p14:creationId xmlns:p14="http://schemas.microsoft.com/office/powerpoint/2010/main" val="3122152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jpeg"/><Relationship Id="rId2" Type="http://schemas.openxmlformats.org/officeDocument/2006/relationships/video" Target="https://www.youtube.com/embed/bAv324xYl4g?feature=oembed" TargetMode="External"/><Relationship Id="rId1" Type="http://schemas.openxmlformats.org/officeDocument/2006/relationships/video" Target="https://www.youtube.com/embed/v625VQvdP7E?start=54&amp;feature=oembed" TargetMode="Externa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notesSlide" Target="../notesSlides/notesSlide14.xml"/><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4tcpSdhZXBc?feature=oembed"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1182" y="662653"/>
            <a:ext cx="9324754" cy="4154984"/>
          </a:xfrm>
          <a:prstGeom prst="rect">
            <a:avLst/>
          </a:prstGeom>
        </p:spPr>
        <p:txBody>
          <a:bodyPr wrap="square" lIns="91440" tIns="45720" rIns="91440" bIns="45720" anchor="t">
            <a:spAutoFit/>
          </a:bodyPr>
          <a:lstStyle/>
          <a:p>
            <a:pPr algn="ctr">
              <a:spcBef>
                <a:spcPct val="20000"/>
              </a:spcBef>
            </a:pPr>
            <a:r>
              <a:rPr lang="en-GB" sz="4000" dirty="0">
                <a:latin typeface="Bebas Neue"/>
                <a:cs typeface="Arial"/>
              </a:rPr>
              <a:t>Exchanging transnational design values in fashion pedagogy through collaborative online learning projects (coil)</a:t>
            </a:r>
          </a:p>
          <a:p>
            <a:pPr algn="ctr">
              <a:spcBef>
                <a:spcPct val="20000"/>
              </a:spcBef>
            </a:pPr>
            <a:endParaRPr lang="en-GB" sz="1400" dirty="0">
              <a:latin typeface="Avenir Book"/>
              <a:cs typeface="Print Clearly"/>
            </a:endParaRPr>
          </a:p>
          <a:p>
            <a:pPr algn="ctr">
              <a:spcBef>
                <a:spcPct val="20000"/>
              </a:spcBef>
            </a:pPr>
            <a:endParaRPr lang="en-GB" sz="1400" dirty="0">
              <a:latin typeface="Avenir Book"/>
              <a:cs typeface="Print Clearly"/>
            </a:endParaRPr>
          </a:p>
          <a:p>
            <a:pPr algn="ctr">
              <a:spcBef>
                <a:spcPct val="20000"/>
              </a:spcBef>
            </a:pPr>
            <a:r>
              <a:rPr lang="en-GB" sz="2000" dirty="0">
                <a:latin typeface="Avenir Book"/>
                <a:cs typeface="Print Clearly"/>
              </a:rPr>
              <a:t>Rebecca Neary, Dr Patsy Perry, Kat Scott, Elizabeth Kealy-Morris</a:t>
            </a:r>
          </a:p>
          <a:p>
            <a:pPr algn="ctr">
              <a:spcBef>
                <a:spcPct val="20000"/>
              </a:spcBef>
            </a:pPr>
            <a:r>
              <a:rPr lang="en-GB" sz="2000" b="1" dirty="0">
                <a:latin typeface="Avenir Book"/>
                <a:cs typeface="Print Clearly"/>
              </a:rPr>
              <a:t>Manchester Fashion Institute</a:t>
            </a:r>
          </a:p>
          <a:p>
            <a:pPr algn="ctr">
              <a:spcBef>
                <a:spcPct val="20000"/>
              </a:spcBef>
            </a:pPr>
            <a:r>
              <a:rPr lang="en-GB" sz="2000" b="1" dirty="0">
                <a:latin typeface="Avenir Book"/>
                <a:cs typeface="Print Clearly"/>
              </a:rPr>
              <a:t>Faculty of Arts and Humanities </a:t>
            </a:r>
          </a:p>
          <a:p>
            <a:pPr algn="ctr">
              <a:spcBef>
                <a:spcPct val="20000"/>
              </a:spcBef>
            </a:pPr>
            <a:r>
              <a:rPr lang="en-GB" sz="2000" b="1" dirty="0">
                <a:latin typeface="Avenir Book"/>
                <a:cs typeface="Print Clearly"/>
              </a:rPr>
              <a:t>Manchester Metropolitan University</a:t>
            </a:r>
            <a:endParaRPr lang="en-GB" sz="2000" b="1" dirty="0">
              <a:latin typeface="Avenir Book" panose="02000503020000020003" pitchFamily="2" charset="0"/>
              <a:cs typeface="Print Clearly"/>
            </a:endParaRPr>
          </a:p>
          <a:p>
            <a:pPr algn="ctr">
              <a:spcBef>
                <a:spcPct val="20000"/>
              </a:spcBef>
            </a:pPr>
            <a:endParaRPr lang="en-GB" sz="1200" dirty="0">
              <a:latin typeface="Avenir Book" panose="02000503020000020003" pitchFamily="2" charset="0"/>
              <a:cs typeface="Print Clearly"/>
            </a:endParaRPr>
          </a:p>
        </p:txBody>
      </p:sp>
      <p:sp>
        <p:nvSpPr>
          <p:cNvPr id="2" name="TextBox 1">
            <a:extLst>
              <a:ext uri="{FF2B5EF4-FFF2-40B4-BE49-F238E27FC236}">
                <a16:creationId xmlns:a16="http://schemas.microsoft.com/office/drawing/2014/main" id="{F8AA7DA2-DC5C-0A57-33D5-EE7CDCF3606D}"/>
              </a:ext>
            </a:extLst>
          </p:cNvPr>
          <p:cNvSpPr txBox="1"/>
          <p:nvPr/>
        </p:nvSpPr>
        <p:spPr>
          <a:xfrm>
            <a:off x="2189158" y="6195347"/>
            <a:ext cx="100028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Avenir Book"/>
                <a:cs typeface="Calibri"/>
              </a:rPr>
              <a:t>LEED Conference</a:t>
            </a:r>
            <a:endParaRPr lang="en-US" sz="1600" dirty="0">
              <a:latin typeface="Avenir Book"/>
              <a:ea typeface="Calibri"/>
              <a:cs typeface="Calibri"/>
            </a:endParaRPr>
          </a:p>
          <a:p>
            <a:pPr algn="ctr"/>
            <a:r>
              <a:rPr lang="en-US" sz="1600" dirty="0">
                <a:latin typeface="Avenir Book"/>
                <a:cs typeface="Calibri"/>
              </a:rPr>
              <a:t>Manchester Metropolitan University, 14th June 2023</a:t>
            </a:r>
            <a:endParaRPr lang="en-US" sz="1600" dirty="0"/>
          </a:p>
        </p:txBody>
      </p:sp>
      <p:sp>
        <p:nvSpPr>
          <p:cNvPr id="3" name="Rectangle 2">
            <a:extLst>
              <a:ext uri="{FF2B5EF4-FFF2-40B4-BE49-F238E27FC236}">
                <a16:creationId xmlns:a16="http://schemas.microsoft.com/office/drawing/2014/main" id="{CB003B2A-07CC-84DA-16F1-462602AB4E30}"/>
              </a:ext>
            </a:extLst>
          </p:cNvPr>
          <p:cNvSpPr/>
          <p:nvPr/>
        </p:nvSpPr>
        <p:spPr>
          <a:xfrm>
            <a:off x="-33" y="0"/>
            <a:ext cx="2286033" cy="6858000"/>
          </a:xfrm>
          <a:prstGeom prst="rect">
            <a:avLst/>
          </a:prstGeom>
          <a:solidFill>
            <a:srgbClr val="FFC000"/>
          </a:solidFill>
          <a:ln>
            <a:solidFill>
              <a:srgbClr val="657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4A9531C-323F-0FA6-4925-6DC814E98149}"/>
              </a:ext>
            </a:extLst>
          </p:cNvPr>
          <p:cNvPicPr>
            <a:picLocks noChangeAspect="1"/>
          </p:cNvPicPr>
          <p:nvPr/>
        </p:nvPicPr>
        <p:blipFill>
          <a:blip r:embed="rId3"/>
          <a:stretch>
            <a:fillRect/>
          </a:stretch>
        </p:blipFill>
        <p:spPr>
          <a:xfrm>
            <a:off x="189497" y="166544"/>
            <a:ext cx="1999661" cy="762066"/>
          </a:xfrm>
          <a:prstGeom prst="rect">
            <a:avLst/>
          </a:prstGeom>
        </p:spPr>
      </p:pic>
      <p:pic>
        <p:nvPicPr>
          <p:cNvPr id="7" name="Picture 6">
            <a:extLst>
              <a:ext uri="{FF2B5EF4-FFF2-40B4-BE49-F238E27FC236}">
                <a16:creationId xmlns:a16="http://schemas.microsoft.com/office/drawing/2014/main" id="{251D86F8-ECD1-6438-147F-7E0D9C602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97" y="1095154"/>
            <a:ext cx="1109194" cy="869534"/>
          </a:xfrm>
          <a:prstGeom prst="rect">
            <a:avLst/>
          </a:prstGeom>
        </p:spPr>
      </p:pic>
    </p:spTree>
    <p:extLst>
      <p:ext uri="{BB962C8B-B14F-4D97-AF65-F5344CB8AC3E}">
        <p14:creationId xmlns:p14="http://schemas.microsoft.com/office/powerpoint/2010/main" val="1486988455"/>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AA6BA-B41B-7184-CE9E-3139F1C938F4}"/>
              </a:ext>
            </a:extLst>
          </p:cNvPr>
          <p:cNvSpPr txBox="1"/>
          <p:nvPr/>
        </p:nvSpPr>
        <p:spPr>
          <a:xfrm>
            <a:off x="738753" y="231275"/>
            <a:ext cx="10714493" cy="677063"/>
          </a:xfrm>
          <a:prstGeom prst="rect">
            <a:avLst/>
          </a:prstGeom>
          <a:noFill/>
        </p:spPr>
        <p:txBody>
          <a:bodyPr wrap="square" lIns="91440" tIns="45720" rIns="91440" bIns="45720" rtlCol="0" anchor="t">
            <a:noAutofit/>
          </a:bodyPr>
          <a:lstStyle/>
          <a:p>
            <a:pPr algn="ctr"/>
            <a:r>
              <a:rPr lang="en-GB" sz="4000" dirty="0">
                <a:latin typeface="Bebas Neue"/>
              </a:rPr>
              <a:t> ROYAL MELBOURNE INSTITUTE OF TECHNOLOGY (RMIT) &amp; AQUATERRO</a:t>
            </a:r>
            <a:endParaRPr lang="en-GB" sz="4000" dirty="0">
              <a:latin typeface="Avenir Light" panose="020B0402020203020204" pitchFamily="34" charset="77"/>
            </a:endParaRPr>
          </a:p>
          <a:p>
            <a:pPr algn="ctr"/>
            <a:endParaRPr lang="en-GB" sz="1200" dirty="0">
              <a:solidFill>
                <a:srgbClr val="595959"/>
              </a:solidFill>
              <a:latin typeface="Avenir Light"/>
            </a:endParaRPr>
          </a:p>
          <a:p>
            <a:pPr algn="ctr"/>
            <a:r>
              <a:rPr lang="en-GB" sz="1400" dirty="0">
                <a:latin typeface="Avenir Light"/>
              </a:rPr>
              <a:t>Survival Project with </a:t>
            </a:r>
            <a:r>
              <a:rPr lang="en-GB" sz="1400" dirty="0" err="1">
                <a:latin typeface="Avenir Light"/>
              </a:rPr>
              <a:t>Aquaterro</a:t>
            </a:r>
            <a:r>
              <a:rPr lang="en-GB" sz="1400" dirty="0">
                <a:latin typeface="Avenir Light"/>
              </a:rPr>
              <a:t> (industry partner based in Australia)</a:t>
            </a:r>
            <a:endParaRPr lang="en-GB" sz="1400" dirty="0">
              <a:cs typeface="Calibri"/>
            </a:endParaRPr>
          </a:p>
        </p:txBody>
      </p:sp>
      <p:pic>
        <p:nvPicPr>
          <p:cNvPr id="2" name="Picture 3" descr="A picture containing text, toy&#10;&#10;Description automatically generated">
            <a:extLst>
              <a:ext uri="{FF2B5EF4-FFF2-40B4-BE49-F238E27FC236}">
                <a16:creationId xmlns:a16="http://schemas.microsoft.com/office/drawing/2014/main" id="{ECB1E1B8-911C-6FA8-084A-FE29D9CCE730}"/>
              </a:ext>
            </a:extLst>
          </p:cNvPr>
          <p:cNvPicPr>
            <a:picLocks noChangeAspect="1"/>
          </p:cNvPicPr>
          <p:nvPr/>
        </p:nvPicPr>
        <p:blipFill>
          <a:blip r:embed="rId3"/>
          <a:stretch>
            <a:fillRect/>
          </a:stretch>
        </p:blipFill>
        <p:spPr>
          <a:xfrm>
            <a:off x="3149959" y="1693462"/>
            <a:ext cx="3052160" cy="2150044"/>
          </a:xfrm>
          <a:prstGeom prst="rect">
            <a:avLst/>
          </a:prstGeom>
        </p:spPr>
      </p:pic>
      <p:pic>
        <p:nvPicPr>
          <p:cNvPr id="4" name="Picture 4">
            <a:extLst>
              <a:ext uri="{FF2B5EF4-FFF2-40B4-BE49-F238E27FC236}">
                <a16:creationId xmlns:a16="http://schemas.microsoft.com/office/drawing/2014/main" id="{27F86FA0-B02C-330A-2CAE-9134AFFD8E08}"/>
              </a:ext>
            </a:extLst>
          </p:cNvPr>
          <p:cNvPicPr>
            <a:picLocks noChangeAspect="1"/>
          </p:cNvPicPr>
          <p:nvPr/>
        </p:nvPicPr>
        <p:blipFill rotWithShape="1">
          <a:blip r:embed="rId4"/>
          <a:srcRect l="15595" t="-283" r="-137"/>
          <a:stretch/>
        </p:blipFill>
        <p:spPr>
          <a:xfrm>
            <a:off x="7515962" y="1693462"/>
            <a:ext cx="4364795" cy="3033500"/>
          </a:xfrm>
          <a:prstGeom prst="rect">
            <a:avLst/>
          </a:prstGeom>
        </p:spPr>
      </p:pic>
      <p:pic>
        <p:nvPicPr>
          <p:cNvPr id="5" name="Picture 5" descr="A picture containing person, blue&#10;&#10;Description automatically generated">
            <a:extLst>
              <a:ext uri="{FF2B5EF4-FFF2-40B4-BE49-F238E27FC236}">
                <a16:creationId xmlns:a16="http://schemas.microsoft.com/office/drawing/2014/main" id="{6806B633-7215-C906-82B9-443B81BFF82C}"/>
              </a:ext>
            </a:extLst>
          </p:cNvPr>
          <p:cNvPicPr>
            <a:picLocks noChangeAspect="1"/>
          </p:cNvPicPr>
          <p:nvPr/>
        </p:nvPicPr>
        <p:blipFill>
          <a:blip r:embed="rId5"/>
          <a:stretch>
            <a:fillRect/>
          </a:stretch>
        </p:blipFill>
        <p:spPr>
          <a:xfrm>
            <a:off x="347261" y="1693462"/>
            <a:ext cx="2743200" cy="1885783"/>
          </a:xfrm>
          <a:prstGeom prst="rect">
            <a:avLst/>
          </a:prstGeom>
        </p:spPr>
      </p:pic>
      <p:pic>
        <p:nvPicPr>
          <p:cNvPr id="6" name="Picture 6" descr="Diagram&#10;&#10;Description automatically generated">
            <a:extLst>
              <a:ext uri="{FF2B5EF4-FFF2-40B4-BE49-F238E27FC236}">
                <a16:creationId xmlns:a16="http://schemas.microsoft.com/office/drawing/2014/main" id="{3AFD0A52-475F-7418-A5C6-38A969F80024}"/>
              </a:ext>
            </a:extLst>
          </p:cNvPr>
          <p:cNvPicPr>
            <a:picLocks noChangeAspect="1"/>
          </p:cNvPicPr>
          <p:nvPr/>
        </p:nvPicPr>
        <p:blipFill>
          <a:blip r:embed="rId6"/>
          <a:stretch>
            <a:fillRect/>
          </a:stretch>
        </p:blipFill>
        <p:spPr>
          <a:xfrm>
            <a:off x="311243" y="3579245"/>
            <a:ext cx="2743200" cy="960414"/>
          </a:xfrm>
          <a:prstGeom prst="rect">
            <a:avLst/>
          </a:prstGeom>
        </p:spPr>
      </p:pic>
      <p:pic>
        <p:nvPicPr>
          <p:cNvPr id="7" name="Picture 7" descr="Diagram&#10;&#10;Description automatically generated">
            <a:extLst>
              <a:ext uri="{FF2B5EF4-FFF2-40B4-BE49-F238E27FC236}">
                <a16:creationId xmlns:a16="http://schemas.microsoft.com/office/drawing/2014/main" id="{D91F0FEB-24FA-7D26-B1F4-0B729A8DBDE6}"/>
              </a:ext>
            </a:extLst>
          </p:cNvPr>
          <p:cNvPicPr>
            <a:picLocks noChangeAspect="1"/>
          </p:cNvPicPr>
          <p:nvPr/>
        </p:nvPicPr>
        <p:blipFill rotWithShape="1">
          <a:blip r:embed="rId7"/>
          <a:srcRect t="12457" r="243" b="-346"/>
          <a:stretch/>
        </p:blipFill>
        <p:spPr>
          <a:xfrm>
            <a:off x="311243" y="4615570"/>
            <a:ext cx="2736526" cy="1698916"/>
          </a:xfrm>
          <a:prstGeom prst="rect">
            <a:avLst/>
          </a:prstGeom>
        </p:spPr>
      </p:pic>
      <p:pic>
        <p:nvPicPr>
          <p:cNvPr id="8" name="Picture 8" descr="Text&#10;&#10;Description automatically generated">
            <a:extLst>
              <a:ext uri="{FF2B5EF4-FFF2-40B4-BE49-F238E27FC236}">
                <a16:creationId xmlns:a16="http://schemas.microsoft.com/office/drawing/2014/main" id="{B7F4E38C-ED24-D059-72B8-D806562F296B}"/>
              </a:ext>
            </a:extLst>
          </p:cNvPr>
          <p:cNvPicPr>
            <a:picLocks noChangeAspect="1"/>
          </p:cNvPicPr>
          <p:nvPr/>
        </p:nvPicPr>
        <p:blipFill>
          <a:blip r:embed="rId8"/>
          <a:stretch>
            <a:fillRect/>
          </a:stretch>
        </p:blipFill>
        <p:spPr>
          <a:xfrm>
            <a:off x="6214486" y="1817555"/>
            <a:ext cx="1301476" cy="3883659"/>
          </a:xfrm>
          <a:prstGeom prst="rect">
            <a:avLst/>
          </a:prstGeom>
        </p:spPr>
      </p:pic>
      <p:pic>
        <p:nvPicPr>
          <p:cNvPr id="9" name="Picture 9">
            <a:extLst>
              <a:ext uri="{FF2B5EF4-FFF2-40B4-BE49-F238E27FC236}">
                <a16:creationId xmlns:a16="http://schemas.microsoft.com/office/drawing/2014/main" id="{153174FB-7BC6-2461-3F80-DDA5F3A08BD0}"/>
              </a:ext>
            </a:extLst>
          </p:cNvPr>
          <p:cNvPicPr>
            <a:picLocks noChangeAspect="1"/>
          </p:cNvPicPr>
          <p:nvPr/>
        </p:nvPicPr>
        <p:blipFill rotWithShape="1">
          <a:blip r:embed="rId9"/>
          <a:srcRect l="5217" t="109" r="-285" b="5189"/>
          <a:stretch/>
        </p:blipFill>
        <p:spPr>
          <a:xfrm>
            <a:off x="7515963" y="4610438"/>
            <a:ext cx="3322614" cy="1999994"/>
          </a:xfrm>
          <a:prstGeom prst="rect">
            <a:avLst/>
          </a:prstGeom>
        </p:spPr>
      </p:pic>
      <p:pic>
        <p:nvPicPr>
          <p:cNvPr id="11" name="Picture 11" descr="Text&#10;&#10;Description automatically generated">
            <a:extLst>
              <a:ext uri="{FF2B5EF4-FFF2-40B4-BE49-F238E27FC236}">
                <a16:creationId xmlns:a16="http://schemas.microsoft.com/office/drawing/2014/main" id="{DF66F043-1AC6-01C9-C1C5-E5867560D4A4}"/>
              </a:ext>
            </a:extLst>
          </p:cNvPr>
          <p:cNvPicPr>
            <a:picLocks noChangeAspect="1"/>
          </p:cNvPicPr>
          <p:nvPr/>
        </p:nvPicPr>
        <p:blipFill>
          <a:blip r:embed="rId10"/>
          <a:stretch>
            <a:fillRect/>
          </a:stretch>
        </p:blipFill>
        <p:spPr>
          <a:xfrm>
            <a:off x="10798678" y="2636353"/>
            <a:ext cx="1309135" cy="3185257"/>
          </a:xfrm>
          <a:prstGeom prst="rect">
            <a:avLst/>
          </a:prstGeom>
        </p:spPr>
      </p:pic>
      <p:pic>
        <p:nvPicPr>
          <p:cNvPr id="12" name="Picture 11">
            <a:extLst>
              <a:ext uri="{FF2B5EF4-FFF2-40B4-BE49-F238E27FC236}">
                <a16:creationId xmlns:a16="http://schemas.microsoft.com/office/drawing/2014/main" id="{40045751-916F-9BCD-DB1F-DB8F3225B2E3}"/>
              </a:ext>
            </a:extLst>
          </p:cNvPr>
          <p:cNvPicPr>
            <a:picLocks noChangeAspect="1"/>
          </p:cNvPicPr>
          <p:nvPr/>
        </p:nvPicPr>
        <p:blipFill>
          <a:blip r:embed="rId11"/>
          <a:stretch>
            <a:fillRect/>
          </a:stretch>
        </p:blipFill>
        <p:spPr>
          <a:xfrm>
            <a:off x="3149959" y="3967599"/>
            <a:ext cx="3073106" cy="2088451"/>
          </a:xfrm>
          <a:prstGeom prst="rect">
            <a:avLst/>
          </a:prstGeom>
        </p:spPr>
      </p:pic>
    </p:spTree>
    <p:extLst>
      <p:ext uri="{BB962C8B-B14F-4D97-AF65-F5344CB8AC3E}">
        <p14:creationId xmlns:p14="http://schemas.microsoft.com/office/powerpoint/2010/main" val="2220837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Timeline&#10;&#10;Description automatically generated">
            <a:extLst>
              <a:ext uri="{FF2B5EF4-FFF2-40B4-BE49-F238E27FC236}">
                <a16:creationId xmlns:a16="http://schemas.microsoft.com/office/drawing/2014/main" id="{52467D71-8F40-E3B5-95AB-6DFF1B87B368}"/>
              </a:ext>
            </a:extLst>
          </p:cNvPr>
          <p:cNvPicPr>
            <a:picLocks noChangeAspect="1"/>
          </p:cNvPicPr>
          <p:nvPr/>
        </p:nvPicPr>
        <p:blipFill>
          <a:blip r:embed="rId3"/>
          <a:stretch>
            <a:fillRect/>
          </a:stretch>
        </p:blipFill>
        <p:spPr>
          <a:xfrm>
            <a:off x="0" y="2018168"/>
            <a:ext cx="5724527" cy="4081807"/>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07131F9F-E3BC-A918-15B4-BD04EAF63361}"/>
              </a:ext>
            </a:extLst>
          </p:cNvPr>
          <p:cNvPicPr>
            <a:picLocks noChangeAspect="1"/>
          </p:cNvPicPr>
          <p:nvPr/>
        </p:nvPicPr>
        <p:blipFill rotWithShape="1">
          <a:blip r:embed="rId4"/>
          <a:srcRect l="6634" r="12376" b="-418"/>
          <a:stretch/>
        </p:blipFill>
        <p:spPr>
          <a:xfrm>
            <a:off x="5728719" y="2353741"/>
            <a:ext cx="5724527" cy="3566224"/>
          </a:xfrm>
          <a:prstGeom prst="rect">
            <a:avLst/>
          </a:prstGeom>
        </p:spPr>
      </p:pic>
      <p:sp>
        <p:nvSpPr>
          <p:cNvPr id="5" name="TextBox 4">
            <a:extLst>
              <a:ext uri="{FF2B5EF4-FFF2-40B4-BE49-F238E27FC236}">
                <a16:creationId xmlns:a16="http://schemas.microsoft.com/office/drawing/2014/main" id="{AD691E8C-BFC4-2F5B-9620-22A1CB3789F1}"/>
              </a:ext>
            </a:extLst>
          </p:cNvPr>
          <p:cNvSpPr txBox="1"/>
          <p:nvPr/>
        </p:nvSpPr>
        <p:spPr>
          <a:xfrm>
            <a:off x="738753" y="409615"/>
            <a:ext cx="10714493" cy="677063"/>
          </a:xfrm>
          <a:prstGeom prst="rect">
            <a:avLst/>
          </a:prstGeom>
          <a:noFill/>
        </p:spPr>
        <p:txBody>
          <a:bodyPr wrap="square" lIns="91440" tIns="45720" rIns="91440" bIns="45720" rtlCol="0" anchor="t">
            <a:noAutofit/>
          </a:bodyPr>
          <a:lstStyle/>
          <a:p>
            <a:pPr algn="ctr"/>
            <a:r>
              <a:rPr lang="en-GB" sz="4000" dirty="0">
                <a:latin typeface="Bebas Neue"/>
              </a:rPr>
              <a:t>Fashion in motion - pearl academy</a:t>
            </a:r>
            <a:endParaRPr lang="en-GB" sz="4000" dirty="0">
              <a:latin typeface="Avenir Light" panose="020B0402020203020204" pitchFamily="34" charset="77"/>
            </a:endParaRPr>
          </a:p>
          <a:p>
            <a:endParaRPr lang="en-GB" dirty="0">
              <a:latin typeface="Avenir Light" panose="020B0402020203020204" pitchFamily="34" charset="77"/>
            </a:endParaRPr>
          </a:p>
        </p:txBody>
      </p:sp>
      <p:sp>
        <p:nvSpPr>
          <p:cNvPr id="6" name="TextBox 5">
            <a:extLst>
              <a:ext uri="{FF2B5EF4-FFF2-40B4-BE49-F238E27FC236}">
                <a16:creationId xmlns:a16="http://schemas.microsoft.com/office/drawing/2014/main" id="{25C279D3-720E-A729-9509-B9139B83A0DD}"/>
              </a:ext>
            </a:extLst>
          </p:cNvPr>
          <p:cNvSpPr txBox="1"/>
          <p:nvPr/>
        </p:nvSpPr>
        <p:spPr>
          <a:xfrm>
            <a:off x="136206" y="5691012"/>
            <a:ext cx="4432792" cy="569487"/>
          </a:xfrm>
          <a:prstGeom prst="rect">
            <a:avLst/>
          </a:prstGeom>
          <a:noFill/>
        </p:spPr>
        <p:txBody>
          <a:bodyPr wrap="square" lIns="91440" tIns="45720" rIns="91440" bIns="45720" rtlCol="0" anchor="t">
            <a:noAutofit/>
          </a:bodyPr>
          <a:lstStyle/>
          <a:p>
            <a:pPr algn="ctr">
              <a:lnSpc>
                <a:spcPct val="150000"/>
              </a:lnSpc>
            </a:pPr>
            <a:endParaRPr lang="en-GB" sz="1100" b="1">
              <a:solidFill>
                <a:srgbClr val="000000"/>
              </a:solidFill>
              <a:latin typeface="Avenir Light"/>
              <a:cs typeface="Print Clearly"/>
            </a:endParaRPr>
          </a:p>
          <a:p>
            <a:pPr algn="just"/>
            <a:endParaRPr lang="en-GB" sz="4000">
              <a:solidFill>
                <a:srgbClr val="000000"/>
              </a:solidFill>
              <a:latin typeface="Avenir Light" panose="020B0402020203020204" pitchFamily="34" charset="77"/>
            </a:endParaRPr>
          </a:p>
          <a:p>
            <a:pPr algn="just"/>
            <a:endParaRPr lang="en-GB">
              <a:solidFill>
                <a:srgbClr val="000000"/>
              </a:solidFill>
              <a:latin typeface="Avenir Light" panose="020B0402020203020204" pitchFamily="34" charset="77"/>
            </a:endParaRPr>
          </a:p>
        </p:txBody>
      </p:sp>
      <p:sp>
        <p:nvSpPr>
          <p:cNvPr id="8" name="TextBox 7">
            <a:extLst>
              <a:ext uri="{FF2B5EF4-FFF2-40B4-BE49-F238E27FC236}">
                <a16:creationId xmlns:a16="http://schemas.microsoft.com/office/drawing/2014/main" id="{D93F093E-4D76-2780-08D5-F01779F48196}"/>
              </a:ext>
            </a:extLst>
          </p:cNvPr>
          <p:cNvSpPr txBox="1"/>
          <p:nvPr/>
        </p:nvSpPr>
        <p:spPr>
          <a:xfrm>
            <a:off x="220530" y="5910593"/>
            <a:ext cx="507448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venir Light"/>
                <a:ea typeface="+mn-lt"/>
                <a:cs typeface="+mn-lt"/>
              </a:rPr>
              <a:t>Fashion in Motion Project 2021 and 2022: Manchester Fashion Institute x Pearl Academy Digital Sketchbook Work</a:t>
            </a:r>
            <a:endParaRPr lang="en-US" sz="1050" dirty="0">
              <a:latin typeface="Avenir Light"/>
              <a:cs typeface="Calibri"/>
            </a:endParaRPr>
          </a:p>
        </p:txBody>
      </p:sp>
      <p:sp>
        <p:nvSpPr>
          <p:cNvPr id="3" name="TextBox 2">
            <a:extLst>
              <a:ext uri="{FF2B5EF4-FFF2-40B4-BE49-F238E27FC236}">
                <a16:creationId xmlns:a16="http://schemas.microsoft.com/office/drawing/2014/main" id="{1CCDB340-E981-C38D-7F85-2978E7B9DFE1}"/>
              </a:ext>
            </a:extLst>
          </p:cNvPr>
          <p:cNvSpPr txBox="1"/>
          <p:nvPr/>
        </p:nvSpPr>
        <p:spPr>
          <a:xfrm>
            <a:off x="218960" y="1103369"/>
            <a:ext cx="11754078" cy="38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GB" sz="1400" dirty="0">
                <a:latin typeface="Avenir Light"/>
                <a:cs typeface="Segoe UI"/>
              </a:rPr>
              <a:t>Design for movement, through the lens of dance genres from India and UK</a:t>
            </a:r>
            <a:endParaRPr lang="en-GB" sz="1200" dirty="0">
              <a:latin typeface="Avenir Light"/>
              <a:cs typeface="Arial"/>
            </a:endParaRPr>
          </a:p>
        </p:txBody>
      </p:sp>
      <p:pic>
        <p:nvPicPr>
          <p:cNvPr id="7" name="Picture 6">
            <a:extLst>
              <a:ext uri="{FF2B5EF4-FFF2-40B4-BE49-F238E27FC236}">
                <a16:creationId xmlns:a16="http://schemas.microsoft.com/office/drawing/2014/main" id="{BD38C2EA-C3CC-06CD-8FB9-B17533B2C097}"/>
              </a:ext>
            </a:extLst>
          </p:cNvPr>
          <p:cNvPicPr>
            <a:picLocks noChangeAspect="1"/>
          </p:cNvPicPr>
          <p:nvPr/>
        </p:nvPicPr>
        <p:blipFill>
          <a:blip r:embed="rId5"/>
          <a:stretch>
            <a:fillRect/>
          </a:stretch>
        </p:blipFill>
        <p:spPr>
          <a:xfrm>
            <a:off x="9867014" y="1692647"/>
            <a:ext cx="2272070" cy="1736353"/>
          </a:xfrm>
          <a:prstGeom prst="rect">
            <a:avLst/>
          </a:prstGeom>
        </p:spPr>
      </p:pic>
    </p:spTree>
    <p:extLst>
      <p:ext uri="{BB962C8B-B14F-4D97-AF65-F5344CB8AC3E}">
        <p14:creationId xmlns:p14="http://schemas.microsoft.com/office/powerpoint/2010/main" val="67495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17529-7123-E6A3-A15F-C4B51E090431}"/>
              </a:ext>
            </a:extLst>
          </p:cNvPr>
          <p:cNvSpPr txBox="1"/>
          <p:nvPr/>
        </p:nvSpPr>
        <p:spPr>
          <a:xfrm>
            <a:off x="738753" y="409615"/>
            <a:ext cx="10714493" cy="677063"/>
          </a:xfrm>
          <a:prstGeom prst="rect">
            <a:avLst/>
          </a:prstGeom>
          <a:noFill/>
        </p:spPr>
        <p:txBody>
          <a:bodyPr wrap="square" lIns="91440" tIns="45720" rIns="91440" bIns="45720" rtlCol="0" anchor="t">
            <a:noAutofit/>
          </a:bodyPr>
          <a:lstStyle/>
          <a:p>
            <a:pPr algn="ctr"/>
            <a:r>
              <a:rPr lang="en-GB" sz="4000">
                <a:solidFill>
                  <a:srgbClr val="000000"/>
                </a:solidFill>
                <a:latin typeface="Bebas Neue"/>
              </a:rPr>
              <a:t>DIGITAL FASHION ANIMATION – PEARL ACADEMY</a:t>
            </a:r>
          </a:p>
          <a:p>
            <a:endParaRPr lang="en-GB">
              <a:solidFill>
                <a:srgbClr val="000000"/>
              </a:solidFill>
              <a:latin typeface="Avenir Light" panose="020B0402020203020204" pitchFamily="34" charset="77"/>
            </a:endParaRPr>
          </a:p>
        </p:txBody>
      </p:sp>
      <p:pic>
        <p:nvPicPr>
          <p:cNvPr id="12" name="Picture 12" descr="range.png">
            <a:extLst>
              <a:ext uri="{FF2B5EF4-FFF2-40B4-BE49-F238E27FC236}">
                <a16:creationId xmlns:a16="http://schemas.microsoft.com/office/drawing/2014/main" id="{B4165DCF-05DA-4418-7342-EFC58D8E2EC3}"/>
              </a:ext>
            </a:extLst>
          </p:cNvPr>
          <p:cNvPicPr>
            <a:picLocks noChangeAspect="1"/>
          </p:cNvPicPr>
          <p:nvPr/>
        </p:nvPicPr>
        <p:blipFill>
          <a:blip r:embed="rId3"/>
          <a:stretch>
            <a:fillRect/>
          </a:stretch>
        </p:blipFill>
        <p:spPr>
          <a:xfrm>
            <a:off x="741011" y="4371031"/>
            <a:ext cx="4923547" cy="1941260"/>
          </a:xfrm>
          <a:prstGeom prst="rect">
            <a:avLst/>
          </a:prstGeom>
        </p:spPr>
      </p:pic>
      <p:pic>
        <p:nvPicPr>
          <p:cNvPr id="13" name="Picture 13">
            <a:extLst>
              <a:ext uri="{FF2B5EF4-FFF2-40B4-BE49-F238E27FC236}">
                <a16:creationId xmlns:a16="http://schemas.microsoft.com/office/drawing/2014/main" id="{6604DB67-0F5A-70A6-B701-B17DFC1A7846}"/>
              </a:ext>
            </a:extLst>
          </p:cNvPr>
          <p:cNvPicPr>
            <a:picLocks noChangeAspect="1"/>
          </p:cNvPicPr>
          <p:nvPr/>
        </p:nvPicPr>
        <p:blipFill>
          <a:blip r:embed="rId4"/>
          <a:stretch>
            <a:fillRect/>
          </a:stretch>
        </p:blipFill>
        <p:spPr>
          <a:xfrm>
            <a:off x="743029" y="1770272"/>
            <a:ext cx="4924007" cy="2474726"/>
          </a:xfrm>
          <a:prstGeom prst="rect">
            <a:avLst/>
          </a:prstGeom>
        </p:spPr>
      </p:pic>
      <p:pic>
        <p:nvPicPr>
          <p:cNvPr id="16" name="Picture 16">
            <a:extLst>
              <a:ext uri="{FF2B5EF4-FFF2-40B4-BE49-F238E27FC236}">
                <a16:creationId xmlns:a16="http://schemas.microsoft.com/office/drawing/2014/main" id="{07F6C9F3-3B0F-0BF1-4379-14279A961B17}"/>
              </a:ext>
            </a:extLst>
          </p:cNvPr>
          <p:cNvPicPr>
            <a:picLocks noChangeAspect="1"/>
          </p:cNvPicPr>
          <p:nvPr/>
        </p:nvPicPr>
        <p:blipFill>
          <a:blip r:embed="rId5"/>
          <a:stretch>
            <a:fillRect/>
          </a:stretch>
        </p:blipFill>
        <p:spPr>
          <a:xfrm>
            <a:off x="6091671" y="1768901"/>
            <a:ext cx="5737658" cy="3932433"/>
          </a:xfrm>
          <a:prstGeom prst="rect">
            <a:avLst/>
          </a:prstGeom>
        </p:spPr>
      </p:pic>
      <p:sp>
        <p:nvSpPr>
          <p:cNvPr id="2" name="TextBox 1">
            <a:extLst>
              <a:ext uri="{FF2B5EF4-FFF2-40B4-BE49-F238E27FC236}">
                <a16:creationId xmlns:a16="http://schemas.microsoft.com/office/drawing/2014/main" id="{D1A7EDFD-7A1F-F69B-AE61-1A1E4B584D82}"/>
              </a:ext>
            </a:extLst>
          </p:cNvPr>
          <p:cNvSpPr txBox="1"/>
          <p:nvPr/>
        </p:nvSpPr>
        <p:spPr>
          <a:xfrm>
            <a:off x="214632" y="1156666"/>
            <a:ext cx="11754078" cy="98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GB" sz="1400" dirty="0">
                <a:latin typeface="Avenir Light"/>
                <a:cs typeface="Segoe UI"/>
              </a:rPr>
              <a:t>Development of </a:t>
            </a:r>
            <a:r>
              <a:rPr lang="en-GB" sz="1400" dirty="0">
                <a:latin typeface="Avenir Light"/>
                <a:ea typeface="Arial"/>
                <a:cs typeface="Arial"/>
              </a:rPr>
              <a:t>ethnicity specific avatars and virtual fashion collections using CLO3D and Premiere Pro​</a:t>
            </a:r>
            <a:endParaRPr lang="en-US" sz="1400" dirty="0">
              <a:cs typeface="Calibri"/>
            </a:endParaRPr>
          </a:p>
          <a:p>
            <a:pPr algn="r">
              <a:lnSpc>
                <a:spcPct val="150000"/>
              </a:lnSpc>
              <a:buChar char="•"/>
            </a:pPr>
            <a:endParaRPr lang="en-GB" sz="1400" dirty="0">
              <a:latin typeface="Avenir Light"/>
              <a:ea typeface="Arial"/>
              <a:cs typeface="Arial"/>
            </a:endParaRPr>
          </a:p>
          <a:p>
            <a:pPr lvl="0" algn="r" rtl="0">
              <a:lnSpc>
                <a:spcPct val="150000"/>
              </a:lnSpc>
              <a:buChar char="•"/>
            </a:pPr>
            <a:endParaRPr lang="en-GB" sz="1200" dirty="0">
              <a:latin typeface="Avenir Light"/>
              <a:cs typeface="Arial"/>
            </a:endParaRPr>
          </a:p>
        </p:txBody>
      </p:sp>
      <p:sp>
        <p:nvSpPr>
          <p:cNvPr id="4" name="TextBox 3">
            <a:extLst>
              <a:ext uri="{FF2B5EF4-FFF2-40B4-BE49-F238E27FC236}">
                <a16:creationId xmlns:a16="http://schemas.microsoft.com/office/drawing/2014/main" id="{F02C26FE-47EF-7ABB-1607-46CBBEBB83ED}"/>
              </a:ext>
            </a:extLst>
          </p:cNvPr>
          <p:cNvSpPr txBox="1"/>
          <p:nvPr/>
        </p:nvSpPr>
        <p:spPr>
          <a:xfrm>
            <a:off x="6012345" y="6060335"/>
            <a:ext cx="602989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venir Light"/>
              </a:rPr>
              <a:t>Digital Fashion Animation Project 2022: Manchester Fashion Institute x Pearl Academy outcomes</a:t>
            </a:r>
            <a:endParaRPr lang="en-US" dirty="0"/>
          </a:p>
        </p:txBody>
      </p:sp>
    </p:spTree>
    <p:extLst>
      <p:ext uri="{BB962C8B-B14F-4D97-AF65-F5344CB8AC3E}">
        <p14:creationId xmlns:p14="http://schemas.microsoft.com/office/powerpoint/2010/main" val="2034965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17529-7123-E6A3-A15F-C4B51E090431}"/>
              </a:ext>
            </a:extLst>
          </p:cNvPr>
          <p:cNvSpPr txBox="1"/>
          <p:nvPr/>
        </p:nvSpPr>
        <p:spPr>
          <a:xfrm>
            <a:off x="738753" y="388349"/>
            <a:ext cx="10714493" cy="677063"/>
          </a:xfrm>
          <a:prstGeom prst="rect">
            <a:avLst/>
          </a:prstGeom>
          <a:noFill/>
        </p:spPr>
        <p:txBody>
          <a:bodyPr wrap="square" lIns="91440" tIns="45720" rIns="91440" bIns="45720" rtlCol="0" anchor="t">
            <a:noAutofit/>
          </a:bodyPr>
          <a:lstStyle/>
          <a:p>
            <a:pPr algn="ctr"/>
            <a:r>
              <a:rPr lang="en-GB" sz="4000" dirty="0">
                <a:solidFill>
                  <a:srgbClr val="000000"/>
                </a:solidFill>
                <a:latin typeface="Bebas Neue"/>
              </a:rPr>
              <a:t>FASHION Communication – PEARL ACADEMY</a:t>
            </a:r>
          </a:p>
          <a:p>
            <a:endParaRPr lang="en-GB" dirty="0">
              <a:solidFill>
                <a:srgbClr val="000000"/>
              </a:solidFill>
              <a:latin typeface="Avenir Light" panose="020B0402020203020204" pitchFamily="34" charset="77"/>
            </a:endParaRPr>
          </a:p>
        </p:txBody>
      </p:sp>
      <p:pic>
        <p:nvPicPr>
          <p:cNvPr id="3" name="Picture 3" descr="Graphical user interface&#10;&#10;Description automatically generated">
            <a:extLst>
              <a:ext uri="{FF2B5EF4-FFF2-40B4-BE49-F238E27FC236}">
                <a16:creationId xmlns:a16="http://schemas.microsoft.com/office/drawing/2014/main" id="{01D3D339-67E4-FDE3-0A4E-6EE502CAE86E}"/>
              </a:ext>
            </a:extLst>
          </p:cNvPr>
          <p:cNvPicPr>
            <a:picLocks noChangeAspect="1"/>
          </p:cNvPicPr>
          <p:nvPr/>
        </p:nvPicPr>
        <p:blipFill rotWithShape="1">
          <a:blip r:embed="rId3"/>
          <a:srcRect t="16614" b="6897"/>
          <a:stretch/>
        </p:blipFill>
        <p:spPr>
          <a:xfrm>
            <a:off x="1014872" y="1544565"/>
            <a:ext cx="4613770" cy="2026515"/>
          </a:xfrm>
          <a:prstGeom prst="rect">
            <a:avLst/>
          </a:prstGeom>
        </p:spPr>
      </p:pic>
      <p:sp>
        <p:nvSpPr>
          <p:cNvPr id="6" name="TextBox 5">
            <a:extLst>
              <a:ext uri="{FF2B5EF4-FFF2-40B4-BE49-F238E27FC236}">
                <a16:creationId xmlns:a16="http://schemas.microsoft.com/office/drawing/2014/main" id="{3C4BBF8F-CA78-FCA9-4895-AB45A3FA0BDB}"/>
              </a:ext>
            </a:extLst>
          </p:cNvPr>
          <p:cNvSpPr txBox="1"/>
          <p:nvPr/>
        </p:nvSpPr>
        <p:spPr>
          <a:xfrm>
            <a:off x="1014871" y="3655744"/>
            <a:ext cx="4613769" cy="569487"/>
          </a:xfrm>
          <a:prstGeom prst="rect">
            <a:avLst/>
          </a:prstGeom>
          <a:noFill/>
        </p:spPr>
        <p:txBody>
          <a:bodyPr wrap="square" lIns="91440" tIns="45720" rIns="91440" bIns="45720" rtlCol="0" anchor="t">
            <a:noAutofit/>
          </a:bodyPr>
          <a:lstStyle/>
          <a:p>
            <a:pPr algn="ctr">
              <a:lnSpc>
                <a:spcPct val="150000"/>
              </a:lnSpc>
            </a:pPr>
            <a:r>
              <a:rPr lang="en-GB" sz="1100" b="1" dirty="0">
                <a:solidFill>
                  <a:srgbClr val="000000"/>
                </a:solidFill>
                <a:latin typeface="Avenir Light"/>
              </a:rPr>
              <a:t>SLOW FASHION, SLOW MEDIA</a:t>
            </a:r>
            <a:r>
              <a:rPr lang="en-GB" sz="1100" dirty="0">
                <a:solidFill>
                  <a:srgbClr val="000000"/>
                </a:solidFill>
                <a:latin typeface="Avenir Light"/>
              </a:rPr>
              <a:t> – longform multimedia outputs resulted from a cross-disciplinary project for Fashion Promotion, Fashion Art Direction and Multimedia Journalism students</a:t>
            </a:r>
            <a:endParaRPr lang="en-US" sz="1100" dirty="0">
              <a:solidFill>
                <a:srgbClr val="000000"/>
              </a:solidFill>
              <a:cs typeface="Calibri" panose="020F0502020204030204"/>
            </a:endParaRPr>
          </a:p>
          <a:p>
            <a:pPr algn="just"/>
            <a:endParaRPr lang="en-GB" sz="4000" dirty="0">
              <a:solidFill>
                <a:srgbClr val="000000"/>
              </a:solidFill>
              <a:latin typeface="Bebas Neue" panose="020B0000000000000000" pitchFamily="34" charset="0"/>
              <a:cs typeface="Print Clearly"/>
            </a:endParaRPr>
          </a:p>
          <a:p>
            <a:pPr algn="just"/>
            <a:endParaRPr lang="en-GB" sz="4000" dirty="0">
              <a:solidFill>
                <a:srgbClr val="000000"/>
              </a:solidFill>
              <a:latin typeface="Avenir Light" panose="020B0402020203020204" pitchFamily="34" charset="77"/>
            </a:endParaRPr>
          </a:p>
          <a:p>
            <a:pPr algn="just"/>
            <a:endParaRPr lang="en-GB" dirty="0">
              <a:solidFill>
                <a:srgbClr val="000000"/>
              </a:solidFill>
              <a:latin typeface="Avenir Light" panose="020B0402020203020204" pitchFamily="34" charset="77"/>
            </a:endParaRPr>
          </a:p>
        </p:txBody>
      </p:sp>
      <p:pic>
        <p:nvPicPr>
          <p:cNvPr id="7" name="Picture 7">
            <a:extLst>
              <a:ext uri="{FF2B5EF4-FFF2-40B4-BE49-F238E27FC236}">
                <a16:creationId xmlns:a16="http://schemas.microsoft.com/office/drawing/2014/main" id="{0A302C0B-4A9A-8EF7-A05F-7E7B42CBA513}"/>
              </a:ext>
            </a:extLst>
          </p:cNvPr>
          <p:cNvPicPr>
            <a:picLocks noChangeAspect="1"/>
          </p:cNvPicPr>
          <p:nvPr/>
        </p:nvPicPr>
        <p:blipFill rotWithShape="1">
          <a:blip r:embed="rId4"/>
          <a:srcRect t="16818" b="5454"/>
          <a:stretch/>
        </p:blipFill>
        <p:spPr>
          <a:xfrm>
            <a:off x="1014872" y="4637678"/>
            <a:ext cx="4663159" cy="2003630"/>
          </a:xfrm>
          <a:prstGeom prst="rect">
            <a:avLst/>
          </a:prstGeom>
        </p:spPr>
      </p:pic>
      <p:sp>
        <p:nvSpPr>
          <p:cNvPr id="8" name="TextBox 7">
            <a:extLst>
              <a:ext uri="{FF2B5EF4-FFF2-40B4-BE49-F238E27FC236}">
                <a16:creationId xmlns:a16="http://schemas.microsoft.com/office/drawing/2014/main" id="{B2FAD78D-4650-535C-5EFB-D6C8005BBD54}"/>
              </a:ext>
            </a:extLst>
          </p:cNvPr>
          <p:cNvSpPr txBox="1"/>
          <p:nvPr/>
        </p:nvSpPr>
        <p:spPr>
          <a:xfrm>
            <a:off x="7304089" y="3411156"/>
            <a:ext cx="3744733" cy="601096"/>
          </a:xfrm>
          <a:prstGeom prst="rect">
            <a:avLst/>
          </a:prstGeom>
          <a:noFill/>
        </p:spPr>
        <p:txBody>
          <a:bodyPr wrap="square" lIns="91440" tIns="45720" rIns="91440" bIns="45720" rtlCol="0" anchor="t">
            <a:noAutofit/>
          </a:bodyPr>
          <a:lstStyle/>
          <a:p>
            <a:pPr algn="ctr"/>
            <a:r>
              <a:rPr lang="en-GB" sz="1200" b="1" dirty="0">
                <a:latin typeface="Avenir Light"/>
              </a:rPr>
              <a:t>CRAFTISAN / GLOBAL ARTISAN PROJECT</a:t>
            </a:r>
            <a:r>
              <a:rPr lang="en-GB" sz="1200" b="1" dirty="0">
                <a:solidFill>
                  <a:srgbClr val="595959"/>
                </a:solidFill>
                <a:latin typeface="Avenir Light"/>
              </a:rPr>
              <a:t> </a:t>
            </a:r>
            <a:endParaRPr lang="en-US" sz="1200" b="1" dirty="0">
              <a:solidFill>
                <a:srgbClr val="000000"/>
              </a:solidFill>
              <a:latin typeface="Calibri" panose="020F0502020204030204"/>
              <a:cs typeface="Calibri"/>
            </a:endParaRPr>
          </a:p>
          <a:p>
            <a:endParaRPr lang="en-GB" sz="4000" dirty="0">
              <a:solidFill>
                <a:srgbClr val="000000"/>
              </a:solidFill>
              <a:latin typeface="Avenir Light" panose="020B0402020203020204" pitchFamily="34" charset="77"/>
              <a:cs typeface="Calibri"/>
            </a:endParaRPr>
          </a:p>
          <a:p>
            <a:endParaRPr lang="en-GB" dirty="0">
              <a:solidFill>
                <a:srgbClr val="000000"/>
              </a:solidFill>
              <a:latin typeface="Avenir Light" panose="020B0402020203020204" pitchFamily="34" charset="77"/>
              <a:cs typeface="Print Clearly"/>
            </a:endParaRPr>
          </a:p>
        </p:txBody>
      </p:sp>
      <p:pic>
        <p:nvPicPr>
          <p:cNvPr id="2" name="Picture 3" descr="Diagram&#10;&#10;Description automatically generated">
            <a:extLst>
              <a:ext uri="{FF2B5EF4-FFF2-40B4-BE49-F238E27FC236}">
                <a16:creationId xmlns:a16="http://schemas.microsoft.com/office/drawing/2014/main" id="{C670DC77-76F4-DA17-097A-25358B801B11}"/>
              </a:ext>
            </a:extLst>
          </p:cNvPr>
          <p:cNvPicPr>
            <a:picLocks noChangeAspect="1"/>
          </p:cNvPicPr>
          <p:nvPr/>
        </p:nvPicPr>
        <p:blipFill>
          <a:blip r:embed="rId5"/>
          <a:stretch>
            <a:fillRect/>
          </a:stretch>
        </p:blipFill>
        <p:spPr>
          <a:xfrm>
            <a:off x="7416956" y="1544565"/>
            <a:ext cx="3760172" cy="1773263"/>
          </a:xfrm>
          <a:prstGeom prst="rect">
            <a:avLst/>
          </a:prstGeom>
          <a:ln>
            <a:solidFill>
              <a:schemeClr val="tx1"/>
            </a:solidFill>
          </a:ln>
        </p:spPr>
      </p:pic>
      <p:sp>
        <p:nvSpPr>
          <p:cNvPr id="4" name="TextBox 3">
            <a:extLst>
              <a:ext uri="{FF2B5EF4-FFF2-40B4-BE49-F238E27FC236}">
                <a16:creationId xmlns:a16="http://schemas.microsoft.com/office/drawing/2014/main" id="{41B14576-4253-429A-871C-C92A135DCC53}"/>
              </a:ext>
            </a:extLst>
          </p:cNvPr>
          <p:cNvSpPr txBox="1"/>
          <p:nvPr/>
        </p:nvSpPr>
        <p:spPr>
          <a:xfrm>
            <a:off x="7147842" y="3656517"/>
            <a:ext cx="40045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err="1">
                <a:latin typeface="Avenir Light"/>
                <a:ea typeface="+mn-lt"/>
                <a:cs typeface="+mn-lt"/>
              </a:rPr>
              <a:t>Craftisan</a:t>
            </a:r>
            <a:r>
              <a:rPr lang="en-US" sz="1050" dirty="0">
                <a:latin typeface="Avenir Light"/>
                <a:ea typeface="+mn-lt"/>
                <a:cs typeface="+mn-lt"/>
              </a:rPr>
              <a:t> Project 2021 : </a:t>
            </a:r>
            <a:br>
              <a:rPr lang="en-US" sz="1050" dirty="0">
                <a:latin typeface="Avenir Light"/>
                <a:ea typeface="+mn-lt"/>
                <a:cs typeface="+mn-lt"/>
              </a:rPr>
            </a:br>
            <a:r>
              <a:rPr lang="en-US" sz="1050" dirty="0">
                <a:latin typeface="Avenir Light"/>
                <a:ea typeface="+mn-lt"/>
                <a:cs typeface="+mn-lt"/>
              </a:rPr>
              <a:t>Pitching brand logo variations for artisan designer Suresh </a:t>
            </a:r>
            <a:r>
              <a:rPr lang="en-US" sz="1050" dirty="0" err="1">
                <a:latin typeface="Avenir Light"/>
                <a:ea typeface="+mn-lt"/>
                <a:cs typeface="+mn-lt"/>
              </a:rPr>
              <a:t>Vankar</a:t>
            </a:r>
            <a:endParaRPr lang="en-US" sz="1050" dirty="0">
              <a:latin typeface="Avenir Light"/>
            </a:endParaRPr>
          </a:p>
        </p:txBody>
      </p:sp>
      <p:pic>
        <p:nvPicPr>
          <p:cNvPr id="9" name="Picture 9" descr="Graphical user interface, application&#10;&#10;Description automatically generated">
            <a:extLst>
              <a:ext uri="{FF2B5EF4-FFF2-40B4-BE49-F238E27FC236}">
                <a16:creationId xmlns:a16="http://schemas.microsoft.com/office/drawing/2014/main" id="{56967FE2-FD20-AF74-0740-A0174049C2D0}"/>
              </a:ext>
            </a:extLst>
          </p:cNvPr>
          <p:cNvPicPr>
            <a:picLocks noChangeAspect="1"/>
          </p:cNvPicPr>
          <p:nvPr/>
        </p:nvPicPr>
        <p:blipFill>
          <a:blip r:embed="rId6"/>
          <a:stretch>
            <a:fillRect/>
          </a:stretch>
        </p:blipFill>
        <p:spPr>
          <a:xfrm>
            <a:off x="6835965" y="4028967"/>
            <a:ext cx="2129163" cy="2290654"/>
          </a:xfrm>
          <a:prstGeom prst="rect">
            <a:avLst/>
          </a:prstGeom>
        </p:spPr>
      </p:pic>
      <p:sp>
        <p:nvSpPr>
          <p:cNvPr id="10" name="TextBox 9">
            <a:extLst>
              <a:ext uri="{FF2B5EF4-FFF2-40B4-BE49-F238E27FC236}">
                <a16:creationId xmlns:a16="http://schemas.microsoft.com/office/drawing/2014/main" id="{F0725E00-4BB0-D26A-2AE3-EE27A77AAF71}"/>
              </a:ext>
            </a:extLst>
          </p:cNvPr>
          <p:cNvSpPr txBox="1"/>
          <p:nvPr/>
        </p:nvSpPr>
        <p:spPr>
          <a:xfrm>
            <a:off x="6989210" y="5981705"/>
            <a:ext cx="178190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Avenir Light"/>
                <a:ea typeface="+mn-lt"/>
                <a:cs typeface="+mn-lt"/>
              </a:rPr>
              <a:t>Global Artisan Project 2022: App mockup for artisan designer Roshni Thacker’s brand Rose Art</a:t>
            </a:r>
            <a:endParaRPr lang="en-US" sz="1050" dirty="0">
              <a:latin typeface="Avenir Light"/>
            </a:endParaRPr>
          </a:p>
        </p:txBody>
      </p:sp>
      <p:pic>
        <p:nvPicPr>
          <p:cNvPr id="11" name="Picture 10">
            <a:extLst>
              <a:ext uri="{FF2B5EF4-FFF2-40B4-BE49-F238E27FC236}">
                <a16:creationId xmlns:a16="http://schemas.microsoft.com/office/drawing/2014/main" id="{0AE6C773-D203-C634-5A87-E019E86CC22B}"/>
              </a:ext>
            </a:extLst>
          </p:cNvPr>
          <p:cNvPicPr>
            <a:picLocks noChangeAspect="1"/>
          </p:cNvPicPr>
          <p:nvPr/>
        </p:nvPicPr>
        <p:blipFill>
          <a:blip r:embed="rId7"/>
          <a:stretch>
            <a:fillRect/>
          </a:stretch>
        </p:blipFill>
        <p:spPr>
          <a:xfrm>
            <a:off x="9176456" y="4118966"/>
            <a:ext cx="2795724" cy="2109755"/>
          </a:xfrm>
          <a:prstGeom prst="rect">
            <a:avLst/>
          </a:prstGeom>
        </p:spPr>
      </p:pic>
      <p:sp>
        <p:nvSpPr>
          <p:cNvPr id="12" name="TextBox 11">
            <a:extLst>
              <a:ext uri="{FF2B5EF4-FFF2-40B4-BE49-F238E27FC236}">
                <a16:creationId xmlns:a16="http://schemas.microsoft.com/office/drawing/2014/main" id="{33A9DA54-32D9-2543-1BF3-4FF42C96ECE0}"/>
              </a:ext>
            </a:extLst>
          </p:cNvPr>
          <p:cNvSpPr txBox="1"/>
          <p:nvPr/>
        </p:nvSpPr>
        <p:spPr>
          <a:xfrm>
            <a:off x="9286761" y="6172014"/>
            <a:ext cx="2685419"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Avenir Light"/>
                <a:ea typeface="+mn-lt"/>
                <a:cs typeface="+mn-lt"/>
              </a:rPr>
              <a:t>Global Artisan Project 2023: Development of branding assets for block printer </a:t>
            </a:r>
            <a:r>
              <a:rPr lang="en-US" sz="1050" dirty="0" err="1">
                <a:latin typeface="Avenir Light"/>
                <a:ea typeface="+mn-lt"/>
                <a:cs typeface="+mn-lt"/>
              </a:rPr>
              <a:t>Vankar</a:t>
            </a:r>
            <a:r>
              <a:rPr lang="en-US" sz="1050" dirty="0">
                <a:latin typeface="Avenir Light"/>
                <a:ea typeface="+mn-lt"/>
                <a:cs typeface="+mn-lt"/>
              </a:rPr>
              <a:t> </a:t>
            </a:r>
            <a:r>
              <a:rPr lang="en-US" sz="1050" dirty="0" err="1">
                <a:latin typeface="Avenir Light"/>
                <a:ea typeface="+mn-lt"/>
                <a:cs typeface="+mn-lt"/>
              </a:rPr>
              <a:t>Jepar</a:t>
            </a:r>
            <a:r>
              <a:rPr lang="en-US" sz="1050" dirty="0">
                <a:latin typeface="Avenir Light"/>
                <a:ea typeface="+mn-lt"/>
                <a:cs typeface="+mn-lt"/>
              </a:rPr>
              <a:t> as coursework for L4 Visual Communication </a:t>
            </a:r>
            <a:endParaRPr lang="en-US" sz="1050" dirty="0">
              <a:latin typeface="Avenir Light"/>
            </a:endParaRPr>
          </a:p>
        </p:txBody>
      </p:sp>
      <p:sp>
        <p:nvSpPr>
          <p:cNvPr id="13" name="TextBox 12">
            <a:extLst>
              <a:ext uri="{FF2B5EF4-FFF2-40B4-BE49-F238E27FC236}">
                <a16:creationId xmlns:a16="http://schemas.microsoft.com/office/drawing/2014/main" id="{5F46540D-0697-8321-2796-D74B0DC637D5}"/>
              </a:ext>
            </a:extLst>
          </p:cNvPr>
          <p:cNvSpPr txBox="1"/>
          <p:nvPr/>
        </p:nvSpPr>
        <p:spPr>
          <a:xfrm>
            <a:off x="218960" y="1041435"/>
            <a:ext cx="11754078" cy="38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GB" sz="1400" dirty="0">
                <a:latin typeface="Avenir Light"/>
                <a:cs typeface="Segoe UI"/>
              </a:rPr>
              <a:t>Creating multimedia longform stories on slow fashion and brand books for Indian artisans</a:t>
            </a:r>
            <a:endParaRPr lang="en-GB" sz="1200" dirty="0">
              <a:latin typeface="Avenir Light"/>
              <a:cs typeface="Arial"/>
            </a:endParaRPr>
          </a:p>
        </p:txBody>
      </p:sp>
    </p:spTree>
    <p:extLst>
      <p:ext uri="{BB962C8B-B14F-4D97-AF65-F5344CB8AC3E}">
        <p14:creationId xmlns:p14="http://schemas.microsoft.com/office/powerpoint/2010/main" val="1811584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BB6CE7-D914-A14E-AC71-7EEB941E8C6B}"/>
              </a:ext>
            </a:extLst>
          </p:cNvPr>
          <p:cNvSpPr txBox="1"/>
          <p:nvPr/>
        </p:nvSpPr>
        <p:spPr>
          <a:xfrm>
            <a:off x="24895" y="332262"/>
            <a:ext cx="12191999" cy="2240280"/>
          </a:xfrm>
          <a:prstGeom prst="rect">
            <a:avLst/>
          </a:prstGeom>
          <a:noFill/>
        </p:spPr>
        <p:txBody>
          <a:bodyPr wrap="square" lIns="91440" tIns="45720" rIns="91440" bIns="45720" rtlCol="0" anchor="t">
            <a:noAutofit/>
          </a:bodyPr>
          <a:lstStyle/>
          <a:p>
            <a:pPr algn="ctr"/>
            <a:r>
              <a:rPr lang="en-GB" sz="4000" dirty="0">
                <a:solidFill>
                  <a:srgbClr val="000000"/>
                </a:solidFill>
                <a:latin typeface="Bebas Neue"/>
                <a:cs typeface="Print Clearly"/>
              </a:rPr>
              <a:t>Celebration and Exposure of outcomes</a:t>
            </a:r>
            <a:endParaRPr lang="en-GB" sz="4000" dirty="0">
              <a:solidFill>
                <a:srgbClr val="000000"/>
              </a:solidFill>
              <a:latin typeface="Bebas Neue" panose="020B0000000000000000" pitchFamily="34" charset="0"/>
              <a:cs typeface="Print Clearly"/>
            </a:endParaRPr>
          </a:p>
          <a:p>
            <a:pPr algn="ctr">
              <a:lnSpc>
                <a:spcPct val="150000"/>
              </a:lnSpc>
            </a:pPr>
            <a:r>
              <a:rPr lang="en-GB" sz="1400" dirty="0">
                <a:solidFill>
                  <a:srgbClr val="000000"/>
                </a:solidFill>
                <a:latin typeface="Avenir Light"/>
                <a:cs typeface="Print Clearly"/>
              </a:rPr>
              <a:t>Fashion Film, Runway Show, Static Show, Physical &amp; Digital Exhibition, Academic &amp; Media Publication</a:t>
            </a:r>
          </a:p>
          <a:p>
            <a:pPr algn="ctr">
              <a:lnSpc>
                <a:spcPct val="150000"/>
              </a:lnSpc>
            </a:pPr>
            <a:r>
              <a:rPr lang="en-GB" sz="1400" dirty="0">
                <a:solidFill>
                  <a:srgbClr val="000000"/>
                </a:solidFill>
                <a:latin typeface="Avenir Light"/>
                <a:cs typeface="Print Clearly"/>
              </a:rPr>
              <a:t>Regional &amp; International Impact</a:t>
            </a:r>
            <a:endParaRPr lang="en-GB" dirty="0">
              <a:solidFill>
                <a:srgbClr val="000000"/>
              </a:solidFill>
              <a:cs typeface="Calibri" panose="020F0502020204030204"/>
            </a:endParaRPr>
          </a:p>
        </p:txBody>
      </p:sp>
      <p:pic>
        <p:nvPicPr>
          <p:cNvPr id="4" name="Picture 4">
            <a:extLst>
              <a:ext uri="{FF2B5EF4-FFF2-40B4-BE49-F238E27FC236}">
                <a16:creationId xmlns:a16="http://schemas.microsoft.com/office/drawing/2014/main" id="{D353D11E-2D56-7AE3-6AA0-42484833D5F4}"/>
              </a:ext>
            </a:extLst>
          </p:cNvPr>
          <p:cNvPicPr>
            <a:picLocks noChangeAspect="1"/>
          </p:cNvPicPr>
          <p:nvPr/>
        </p:nvPicPr>
        <p:blipFill>
          <a:blip r:embed="rId5"/>
          <a:stretch>
            <a:fillRect/>
          </a:stretch>
        </p:blipFill>
        <p:spPr>
          <a:xfrm>
            <a:off x="5793773" y="1966973"/>
            <a:ext cx="1632769" cy="1650403"/>
          </a:xfrm>
          <a:prstGeom prst="rect">
            <a:avLst/>
          </a:prstGeom>
        </p:spPr>
      </p:pic>
      <p:pic>
        <p:nvPicPr>
          <p:cNvPr id="2" name="Online Media 1" title="Rebel Tartan Climate Change Project 2021 - Manchester Fashion Institute X Wuhan Textile University">
            <a:hlinkClick r:id="" action="ppaction://media"/>
            <a:extLst>
              <a:ext uri="{FF2B5EF4-FFF2-40B4-BE49-F238E27FC236}">
                <a16:creationId xmlns:a16="http://schemas.microsoft.com/office/drawing/2014/main" id="{807B5B76-CFC6-54E8-8664-4F585B88DCAB}"/>
              </a:ext>
            </a:extLst>
          </p:cNvPr>
          <p:cNvPicPr>
            <a:picLocks noRot="1" noChangeAspect="1"/>
          </p:cNvPicPr>
          <p:nvPr>
            <a:videoFile r:link="rId1"/>
          </p:nvPr>
        </p:nvPicPr>
        <p:blipFill>
          <a:blip r:embed="rId6"/>
          <a:stretch>
            <a:fillRect/>
          </a:stretch>
        </p:blipFill>
        <p:spPr>
          <a:xfrm>
            <a:off x="497251" y="1964707"/>
            <a:ext cx="5198814" cy="4031710"/>
          </a:xfrm>
          <a:prstGeom prst="rect">
            <a:avLst/>
          </a:prstGeom>
        </p:spPr>
      </p:pic>
      <p:pic>
        <p:nvPicPr>
          <p:cNvPr id="3" name="Picture 4" descr="A picture containing text, indoor&#10;&#10;Description automatically generated">
            <a:extLst>
              <a:ext uri="{FF2B5EF4-FFF2-40B4-BE49-F238E27FC236}">
                <a16:creationId xmlns:a16="http://schemas.microsoft.com/office/drawing/2014/main" id="{4252659F-C2C2-F4EC-E1BC-5F9893E98C53}"/>
              </a:ext>
            </a:extLst>
          </p:cNvPr>
          <p:cNvPicPr>
            <a:picLocks noChangeAspect="1"/>
          </p:cNvPicPr>
          <p:nvPr/>
        </p:nvPicPr>
        <p:blipFill>
          <a:blip r:embed="rId7"/>
          <a:stretch>
            <a:fillRect/>
          </a:stretch>
        </p:blipFill>
        <p:spPr>
          <a:xfrm rot="5400000">
            <a:off x="5478435" y="4016107"/>
            <a:ext cx="2321399" cy="1689072"/>
          </a:xfrm>
          <a:prstGeom prst="rect">
            <a:avLst/>
          </a:prstGeom>
        </p:spPr>
      </p:pic>
      <p:pic>
        <p:nvPicPr>
          <p:cNvPr id="5" name="Picture 5" descr="A group of mannequins in a store&#10;&#10;Description automatically generated">
            <a:extLst>
              <a:ext uri="{FF2B5EF4-FFF2-40B4-BE49-F238E27FC236}">
                <a16:creationId xmlns:a16="http://schemas.microsoft.com/office/drawing/2014/main" id="{D14F743A-26A5-DE84-F8B9-CD9EA2D838DD}"/>
              </a:ext>
            </a:extLst>
          </p:cNvPr>
          <p:cNvPicPr>
            <a:picLocks noChangeAspect="1"/>
          </p:cNvPicPr>
          <p:nvPr/>
        </p:nvPicPr>
        <p:blipFill>
          <a:blip r:embed="rId8"/>
          <a:stretch>
            <a:fillRect/>
          </a:stretch>
        </p:blipFill>
        <p:spPr>
          <a:xfrm>
            <a:off x="7492435" y="1953601"/>
            <a:ext cx="2468880" cy="1662737"/>
          </a:xfrm>
          <a:prstGeom prst="rect">
            <a:avLst/>
          </a:prstGeom>
        </p:spPr>
      </p:pic>
      <p:pic>
        <p:nvPicPr>
          <p:cNvPr id="6" name="Picture 6" descr="A picture containing indoor, colorful&#10;&#10;Description automatically generated">
            <a:extLst>
              <a:ext uri="{FF2B5EF4-FFF2-40B4-BE49-F238E27FC236}">
                <a16:creationId xmlns:a16="http://schemas.microsoft.com/office/drawing/2014/main" id="{9789FA73-9C1B-2774-745C-24E152AD645B}"/>
              </a:ext>
            </a:extLst>
          </p:cNvPr>
          <p:cNvPicPr>
            <a:picLocks noChangeAspect="1"/>
          </p:cNvPicPr>
          <p:nvPr/>
        </p:nvPicPr>
        <p:blipFill>
          <a:blip r:embed="rId9"/>
          <a:stretch>
            <a:fillRect/>
          </a:stretch>
        </p:blipFill>
        <p:spPr>
          <a:xfrm>
            <a:off x="10044853" y="1963522"/>
            <a:ext cx="1666240" cy="1657004"/>
          </a:xfrm>
          <a:prstGeom prst="rect">
            <a:avLst/>
          </a:prstGeom>
        </p:spPr>
      </p:pic>
      <p:pic>
        <p:nvPicPr>
          <p:cNvPr id="7" name="Online Media 6" title="Manchester Fashion Institute X Beijing Institute of Fashion Technology collaborative project">
            <a:hlinkClick r:id="" action="ppaction://media"/>
            <a:extLst>
              <a:ext uri="{FF2B5EF4-FFF2-40B4-BE49-F238E27FC236}">
                <a16:creationId xmlns:a16="http://schemas.microsoft.com/office/drawing/2014/main" id="{5F912994-D8F0-B95E-C4A8-E6D14327B294}"/>
              </a:ext>
            </a:extLst>
          </p:cNvPr>
          <p:cNvPicPr>
            <a:picLocks noRot="1" noChangeAspect="1"/>
          </p:cNvPicPr>
          <p:nvPr>
            <a:videoFile r:link="rId2"/>
          </p:nvPr>
        </p:nvPicPr>
        <p:blipFill>
          <a:blip r:embed="rId10"/>
          <a:stretch>
            <a:fillRect/>
          </a:stretch>
        </p:blipFill>
        <p:spPr>
          <a:xfrm>
            <a:off x="7620000" y="3727450"/>
            <a:ext cx="4092221" cy="2317043"/>
          </a:xfrm>
          <a:prstGeom prst="rect">
            <a:avLst/>
          </a:prstGeom>
        </p:spPr>
      </p:pic>
    </p:spTree>
    <p:extLst>
      <p:ext uri="{BB962C8B-B14F-4D97-AF65-F5344CB8AC3E}">
        <p14:creationId xmlns:p14="http://schemas.microsoft.com/office/powerpoint/2010/main" val="2986511964"/>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BB6CE7-D914-A14E-AC71-7EEB941E8C6B}"/>
              </a:ext>
            </a:extLst>
          </p:cNvPr>
          <p:cNvSpPr txBox="1"/>
          <p:nvPr/>
        </p:nvSpPr>
        <p:spPr>
          <a:xfrm>
            <a:off x="1998" y="503207"/>
            <a:ext cx="12191999" cy="670377"/>
          </a:xfrm>
          <a:prstGeom prst="rect">
            <a:avLst/>
          </a:prstGeom>
          <a:noFill/>
        </p:spPr>
        <p:txBody>
          <a:bodyPr wrap="square" lIns="91440" tIns="45720" rIns="91440" bIns="45720" rtlCol="0" anchor="t">
            <a:noAutofit/>
          </a:bodyPr>
          <a:lstStyle/>
          <a:p>
            <a:pPr algn="ctr"/>
            <a:endParaRPr lang="en-GB" sz="4000">
              <a:solidFill>
                <a:srgbClr val="595959"/>
              </a:solidFill>
              <a:latin typeface="Bebas Neue"/>
            </a:endParaRPr>
          </a:p>
        </p:txBody>
      </p:sp>
      <p:sp>
        <p:nvSpPr>
          <p:cNvPr id="5" name="TextBox 4">
            <a:extLst>
              <a:ext uri="{FF2B5EF4-FFF2-40B4-BE49-F238E27FC236}">
                <a16:creationId xmlns:a16="http://schemas.microsoft.com/office/drawing/2014/main" id="{B8295F65-7E9A-2B33-929E-8EAE931C570C}"/>
              </a:ext>
            </a:extLst>
          </p:cNvPr>
          <p:cNvSpPr txBox="1"/>
          <p:nvPr/>
        </p:nvSpPr>
        <p:spPr>
          <a:xfrm>
            <a:off x="3049440" y="6157619"/>
            <a:ext cx="6098720" cy="340734"/>
          </a:xfrm>
          <a:prstGeom prst="rect">
            <a:avLst/>
          </a:prstGeom>
          <a:noFill/>
        </p:spPr>
        <p:txBody>
          <a:bodyPr wrap="square" lIns="91440" tIns="45720" rIns="91440" bIns="45720" anchor="t">
            <a:spAutoFit/>
          </a:bodyPr>
          <a:lstStyle/>
          <a:p>
            <a:pPr algn="ctr">
              <a:lnSpc>
                <a:spcPct val="150000"/>
              </a:lnSpc>
            </a:pPr>
            <a:r>
              <a:rPr lang="en-GB" sz="1200">
                <a:solidFill>
                  <a:srgbClr val="595959"/>
                </a:solidFill>
                <a:latin typeface="Avenir Light"/>
                <a:cs typeface="Print Clearly"/>
              </a:rPr>
              <a:t>P.M.I. Method by Dr Edward De Bono</a:t>
            </a:r>
            <a:endParaRPr lang="en-GB" sz="1200">
              <a:solidFill>
                <a:srgbClr val="595959"/>
              </a:solidFill>
              <a:latin typeface="Avenir Light" panose="020B0402020203020204" pitchFamily="34" charset="77"/>
              <a:cs typeface="Print Clearly"/>
            </a:endParaRPr>
          </a:p>
        </p:txBody>
      </p:sp>
      <p:sp>
        <p:nvSpPr>
          <p:cNvPr id="4" name="TextBox 3">
            <a:extLst>
              <a:ext uri="{FF2B5EF4-FFF2-40B4-BE49-F238E27FC236}">
                <a16:creationId xmlns:a16="http://schemas.microsoft.com/office/drawing/2014/main" id="{18484EE8-FE63-8ABC-0CF3-E7DFCA5FAEFC}"/>
              </a:ext>
            </a:extLst>
          </p:cNvPr>
          <p:cNvSpPr txBox="1"/>
          <p:nvPr/>
        </p:nvSpPr>
        <p:spPr>
          <a:xfrm>
            <a:off x="738753" y="409615"/>
            <a:ext cx="10834808" cy="677063"/>
          </a:xfrm>
          <a:prstGeom prst="rect">
            <a:avLst/>
          </a:prstGeom>
          <a:noFill/>
        </p:spPr>
        <p:txBody>
          <a:bodyPr wrap="square" lIns="91440" tIns="45720" rIns="91440" bIns="45720" rtlCol="0" anchor="t">
            <a:noAutofit/>
          </a:bodyPr>
          <a:lstStyle/>
          <a:p>
            <a:pPr algn="ctr"/>
            <a:r>
              <a:rPr lang="en-GB" sz="4000" dirty="0">
                <a:latin typeface="Bebas Neue"/>
              </a:rPr>
              <a:t>Reflections</a:t>
            </a:r>
            <a:endParaRPr lang="en-US" dirty="0">
              <a:cs typeface="Calibri" panose="020F0502020204030204"/>
            </a:endParaRPr>
          </a:p>
          <a:p>
            <a:pPr algn="ctr"/>
            <a:endParaRPr lang="en-GB" sz="4000" dirty="0">
              <a:solidFill>
                <a:srgbClr val="000000"/>
              </a:solidFill>
              <a:latin typeface="Avenir Light" panose="020B0402020203020204" pitchFamily="34" charset="77"/>
            </a:endParaRPr>
          </a:p>
        </p:txBody>
      </p:sp>
      <p:graphicFrame>
        <p:nvGraphicFramePr>
          <p:cNvPr id="2" name="Table 5">
            <a:extLst>
              <a:ext uri="{FF2B5EF4-FFF2-40B4-BE49-F238E27FC236}">
                <a16:creationId xmlns:a16="http://schemas.microsoft.com/office/drawing/2014/main" id="{C53737AB-54EE-A59F-E53A-22724E6F18BF}"/>
              </a:ext>
            </a:extLst>
          </p:cNvPr>
          <p:cNvGraphicFramePr>
            <a:graphicFrameLocks noGrp="1"/>
          </p:cNvGraphicFramePr>
          <p:nvPr>
            <p:extLst>
              <p:ext uri="{D42A27DB-BD31-4B8C-83A1-F6EECF244321}">
                <p14:modId xmlns:p14="http://schemas.microsoft.com/office/powerpoint/2010/main" val="797172569"/>
              </p:ext>
            </p:extLst>
          </p:nvPr>
        </p:nvGraphicFramePr>
        <p:xfrm>
          <a:off x="743637" y="1221035"/>
          <a:ext cx="3562124" cy="4847423"/>
        </p:xfrm>
        <a:graphic>
          <a:graphicData uri="http://schemas.openxmlformats.org/drawingml/2006/table">
            <a:tbl>
              <a:tblPr firstRow="1" bandRow="1">
                <a:tableStyleId>{8799B23B-EC83-4686-B30A-512413B5E67A}</a:tableStyleId>
              </a:tblPr>
              <a:tblGrid>
                <a:gridCol w="3562124">
                  <a:extLst>
                    <a:ext uri="{9D8B030D-6E8A-4147-A177-3AD203B41FA5}">
                      <a16:colId xmlns:a16="http://schemas.microsoft.com/office/drawing/2014/main" val="2682947563"/>
                    </a:ext>
                  </a:extLst>
                </a:gridCol>
              </a:tblGrid>
              <a:tr h="453878">
                <a:tc>
                  <a:txBody>
                    <a:bodyPr/>
                    <a:lstStyle/>
                    <a:p>
                      <a:pPr lvl="0" algn="ctr">
                        <a:buNone/>
                      </a:pPr>
                      <a:r>
                        <a:rPr lang="en-US" sz="2000" u="none" strike="noStrike" noProof="0">
                          <a:solidFill>
                            <a:schemeClr val="accent4"/>
                          </a:solidFill>
                          <a:latin typeface="Bebas Neue"/>
                        </a:rPr>
                        <a:t>PLUS</a:t>
                      </a:r>
                      <a:endParaRPr lang="en-US" sz="2000">
                        <a:solidFill>
                          <a:schemeClr val="accent4"/>
                        </a:solidFill>
                        <a:latin typeface="Bebas Neue"/>
                      </a:endParaRPr>
                    </a:p>
                  </a:txBody>
                  <a:tcPr/>
                </a:tc>
                <a:extLst>
                  <a:ext uri="{0D108BD9-81ED-4DB2-BD59-A6C34878D82A}">
                    <a16:rowId xmlns:a16="http://schemas.microsoft.com/office/drawing/2014/main" val="2831066069"/>
                  </a:ext>
                </a:extLst>
              </a:tr>
              <a:tr h="4393545">
                <a:tc>
                  <a:txBody>
                    <a:bodyPr/>
                    <a:lstStyle/>
                    <a:p>
                      <a:pPr marL="285750" lvl="0" indent="-285750">
                        <a:buClr>
                          <a:srgbClr val="000000"/>
                        </a:buClr>
                        <a:buFont typeface="Arial,Sans-Serif"/>
                        <a:buChar char="•"/>
                      </a:pPr>
                      <a:r>
                        <a:rPr lang="en-US" sz="1200" b="0" i="0" u="none" strike="noStrike" noProof="0">
                          <a:solidFill>
                            <a:schemeClr val="tx1"/>
                          </a:solidFill>
                          <a:latin typeface="Avenir Light"/>
                        </a:rPr>
                        <a:t>Intercultural communication and understanding developed</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Developing multi-cultural design values, that are embedded in the students' learning journey </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Partnerships and connections formed across cultures and institutions</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Increased attainment levels (e.g. 12% overall)</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Increased student self-efficacy, meta-cognition and intrinsic motivation</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Global career-ready skills developed</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Exciting projects to teach and lead, rewarding for staff involved.</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Student feedback has been really positive.</a:t>
                      </a:r>
                      <a:endParaRPr lang="en-US" sz="1200"/>
                    </a:p>
                  </a:txBody>
                  <a:tcPr/>
                </a:tc>
                <a:extLst>
                  <a:ext uri="{0D108BD9-81ED-4DB2-BD59-A6C34878D82A}">
                    <a16:rowId xmlns:a16="http://schemas.microsoft.com/office/drawing/2014/main" val="1345542491"/>
                  </a:ext>
                </a:extLst>
              </a:tr>
            </a:tbl>
          </a:graphicData>
        </a:graphic>
      </p:graphicFrame>
      <p:graphicFrame>
        <p:nvGraphicFramePr>
          <p:cNvPr id="6" name="Table 6">
            <a:extLst>
              <a:ext uri="{FF2B5EF4-FFF2-40B4-BE49-F238E27FC236}">
                <a16:creationId xmlns:a16="http://schemas.microsoft.com/office/drawing/2014/main" id="{FF0E37E7-0097-F6B0-4D38-8D718B9511BF}"/>
              </a:ext>
            </a:extLst>
          </p:cNvPr>
          <p:cNvGraphicFramePr>
            <a:graphicFrameLocks noGrp="1"/>
          </p:cNvGraphicFramePr>
          <p:nvPr>
            <p:extLst>
              <p:ext uri="{D42A27DB-BD31-4B8C-83A1-F6EECF244321}">
                <p14:modId xmlns:p14="http://schemas.microsoft.com/office/powerpoint/2010/main" val="2837594184"/>
              </p:ext>
            </p:extLst>
          </p:nvPr>
        </p:nvGraphicFramePr>
        <p:xfrm>
          <a:off x="4471012" y="1202674"/>
          <a:ext cx="3468056" cy="4884158"/>
        </p:xfrm>
        <a:graphic>
          <a:graphicData uri="http://schemas.openxmlformats.org/drawingml/2006/table">
            <a:tbl>
              <a:tblPr firstRow="1" bandRow="1">
                <a:tableStyleId>{8799B23B-EC83-4686-B30A-512413B5E67A}</a:tableStyleId>
              </a:tblPr>
              <a:tblGrid>
                <a:gridCol w="3468056">
                  <a:extLst>
                    <a:ext uri="{9D8B030D-6E8A-4147-A177-3AD203B41FA5}">
                      <a16:colId xmlns:a16="http://schemas.microsoft.com/office/drawing/2014/main" val="2167981102"/>
                    </a:ext>
                  </a:extLst>
                </a:gridCol>
              </a:tblGrid>
              <a:tr h="494598">
                <a:tc>
                  <a:txBody>
                    <a:bodyPr/>
                    <a:lstStyle/>
                    <a:p>
                      <a:pPr lvl="0" algn="ctr">
                        <a:buNone/>
                      </a:pPr>
                      <a:r>
                        <a:rPr lang="en-US" sz="1800" b="1" i="0" u="none" strike="noStrike" noProof="0">
                          <a:solidFill>
                            <a:schemeClr val="accent4"/>
                          </a:solidFill>
                          <a:latin typeface="Bebas Neue"/>
                        </a:rPr>
                        <a:t>minus</a:t>
                      </a:r>
                      <a:endParaRPr lang="en-US"/>
                    </a:p>
                  </a:txBody>
                  <a:tcPr/>
                </a:tc>
                <a:extLst>
                  <a:ext uri="{0D108BD9-81ED-4DB2-BD59-A6C34878D82A}">
                    <a16:rowId xmlns:a16="http://schemas.microsoft.com/office/drawing/2014/main" val="2417234546"/>
                  </a:ext>
                </a:extLst>
              </a:tr>
              <a:tr h="4389560">
                <a:tc>
                  <a:txBody>
                    <a:bodyPr/>
                    <a:lstStyle/>
                    <a:p>
                      <a:pPr marL="285750" lvl="0" indent="-285750">
                        <a:buClr>
                          <a:srgbClr val="000000"/>
                        </a:buClr>
                        <a:buFont typeface="Arial,Sans-Serif"/>
                        <a:buChar char="•"/>
                      </a:pPr>
                      <a:r>
                        <a:rPr lang="en-US" sz="1200" b="0" i="0" u="none" strike="noStrike" noProof="0">
                          <a:solidFill>
                            <a:schemeClr val="tx1"/>
                          </a:solidFill>
                          <a:latin typeface="Avenir Light"/>
                        </a:rPr>
                        <a:t>Technological inclusivity is a limitation for participants who cannot gain access to software or internet</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Technological issues, such as CLO3D licenses.</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Engagement - not all students engage for the entire project; but the short timeframe for projects can be challenging for students to fully engage in this time</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Can be a time-consuming endeavor with many fine details to iron out between teaching teams who are still getting to know each other</a:t>
                      </a:r>
                      <a:endParaRPr lang="en-US" sz="1200"/>
                    </a:p>
                  </a:txBody>
                  <a:tcPr/>
                </a:tc>
                <a:extLst>
                  <a:ext uri="{0D108BD9-81ED-4DB2-BD59-A6C34878D82A}">
                    <a16:rowId xmlns:a16="http://schemas.microsoft.com/office/drawing/2014/main" val="1127632418"/>
                  </a:ext>
                </a:extLst>
              </a:tr>
            </a:tbl>
          </a:graphicData>
        </a:graphic>
      </p:graphicFrame>
      <p:graphicFrame>
        <p:nvGraphicFramePr>
          <p:cNvPr id="7" name="Table 8">
            <a:extLst>
              <a:ext uri="{FF2B5EF4-FFF2-40B4-BE49-F238E27FC236}">
                <a16:creationId xmlns:a16="http://schemas.microsoft.com/office/drawing/2014/main" id="{8ABC57F3-D06F-617A-69FA-12E9B0A79977}"/>
              </a:ext>
            </a:extLst>
          </p:cNvPr>
          <p:cNvGraphicFramePr>
            <a:graphicFrameLocks noGrp="1"/>
          </p:cNvGraphicFramePr>
          <p:nvPr>
            <p:extLst>
              <p:ext uri="{D42A27DB-BD31-4B8C-83A1-F6EECF244321}">
                <p14:modId xmlns:p14="http://schemas.microsoft.com/office/powerpoint/2010/main" val="163563571"/>
              </p:ext>
            </p:extLst>
          </p:nvPr>
        </p:nvGraphicFramePr>
        <p:xfrm>
          <a:off x="8088217" y="1239398"/>
          <a:ext cx="3468054" cy="4829514"/>
        </p:xfrm>
        <a:graphic>
          <a:graphicData uri="http://schemas.openxmlformats.org/drawingml/2006/table">
            <a:tbl>
              <a:tblPr firstRow="1" bandRow="1">
                <a:tableStyleId>{8799B23B-EC83-4686-B30A-512413B5E67A}</a:tableStyleId>
              </a:tblPr>
              <a:tblGrid>
                <a:gridCol w="3468054">
                  <a:extLst>
                    <a:ext uri="{9D8B030D-6E8A-4147-A177-3AD203B41FA5}">
                      <a16:colId xmlns:a16="http://schemas.microsoft.com/office/drawing/2014/main" val="972110407"/>
                    </a:ext>
                  </a:extLst>
                </a:gridCol>
              </a:tblGrid>
              <a:tr h="465495">
                <a:tc>
                  <a:txBody>
                    <a:bodyPr/>
                    <a:lstStyle/>
                    <a:p>
                      <a:pPr lvl="0" algn="ctr">
                        <a:buNone/>
                      </a:pPr>
                      <a:r>
                        <a:rPr lang="en-US" sz="1800" b="1" i="0" u="none" strike="noStrike" noProof="0">
                          <a:solidFill>
                            <a:schemeClr val="accent4"/>
                          </a:solidFill>
                          <a:latin typeface="Bebas Neue"/>
                        </a:rPr>
                        <a:t>interesting</a:t>
                      </a:r>
                    </a:p>
                  </a:txBody>
                  <a:tcPr/>
                </a:tc>
                <a:extLst>
                  <a:ext uri="{0D108BD9-81ED-4DB2-BD59-A6C34878D82A}">
                    <a16:rowId xmlns:a16="http://schemas.microsoft.com/office/drawing/2014/main" val="4151712610"/>
                  </a:ext>
                </a:extLst>
              </a:tr>
              <a:tr h="4364019">
                <a:tc>
                  <a:txBody>
                    <a:bodyPr/>
                    <a:lstStyle/>
                    <a:p>
                      <a:pPr marL="285750" lvl="0" indent="-285750">
                        <a:buClr>
                          <a:srgbClr val="000000"/>
                        </a:buClr>
                        <a:buFont typeface="Arial,Sans-Serif"/>
                        <a:buChar char="•"/>
                      </a:pPr>
                      <a:r>
                        <a:rPr lang="en-US" sz="1200" b="0" i="0" u="none" strike="noStrike" noProof="0">
                          <a:solidFill>
                            <a:schemeClr val="tx1"/>
                          </a:solidFill>
                          <a:latin typeface="Avenir Light"/>
                        </a:rPr>
                        <a:t>1-on-1 student pairings can increase accountability and engagement</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Every project has its own organic structure</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Celebrating student outcomes helps to develop the project further</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Mentor groups works well to support the collaborative groups to work through technical and communication hitches.</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Timeframe element needs to be experimented with</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Pros and cons of embedding within curriculum vs. extra-curricular </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Keep it simple!</a:t>
                      </a:r>
                      <a:endParaRPr lang="en-US" sz="1200" b="0" i="0" u="none" strike="noStrike" noProof="0">
                        <a:latin typeface="Calibri"/>
                      </a:endParaRPr>
                    </a:p>
                    <a:p>
                      <a:pPr marL="285750" lvl="0" indent="-285750">
                        <a:buClr>
                          <a:srgbClr val="000000"/>
                        </a:buClr>
                        <a:buFont typeface="Arial,Sans-Serif"/>
                        <a:buChar char="•"/>
                      </a:pPr>
                      <a:endParaRPr lang="en-US" sz="1200" b="0" i="0" u="none" strike="noStrike" noProof="0">
                        <a:latin typeface="Calibri"/>
                      </a:endParaRPr>
                    </a:p>
                    <a:p>
                      <a:pPr marL="285750" lvl="0" indent="-285750">
                        <a:buClr>
                          <a:srgbClr val="000000"/>
                        </a:buClr>
                        <a:buFont typeface="Arial,Sans-Serif"/>
                        <a:buChar char="•"/>
                      </a:pPr>
                      <a:r>
                        <a:rPr lang="en-US" sz="1200" b="0" i="0" u="none" strike="noStrike" noProof="0">
                          <a:solidFill>
                            <a:schemeClr val="tx1"/>
                          </a:solidFill>
                          <a:latin typeface="Avenir Light"/>
                        </a:rPr>
                        <a:t>Don't underestimate the time needed to cocreate and plan the project with the partner</a:t>
                      </a:r>
                      <a:endParaRPr lang="en-US" sz="1200"/>
                    </a:p>
                  </a:txBody>
                  <a:tcPr/>
                </a:tc>
                <a:extLst>
                  <a:ext uri="{0D108BD9-81ED-4DB2-BD59-A6C34878D82A}">
                    <a16:rowId xmlns:a16="http://schemas.microsoft.com/office/drawing/2014/main" val="4251839233"/>
                  </a:ext>
                </a:extLst>
              </a:tr>
            </a:tbl>
          </a:graphicData>
        </a:graphic>
      </p:graphicFrame>
    </p:spTree>
    <p:extLst>
      <p:ext uri="{BB962C8B-B14F-4D97-AF65-F5344CB8AC3E}">
        <p14:creationId xmlns:p14="http://schemas.microsoft.com/office/powerpoint/2010/main" val="2714236377"/>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33" objId="2"/>
        <p14:stopEvt time="345772"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Text&#10;&#10;Description automatically generated">
            <a:extLst>
              <a:ext uri="{FF2B5EF4-FFF2-40B4-BE49-F238E27FC236}">
                <a16:creationId xmlns:a16="http://schemas.microsoft.com/office/drawing/2014/main" id="{DAF70A1E-5CCA-9378-4030-D4A20AB75D53}"/>
              </a:ext>
            </a:extLst>
          </p:cNvPr>
          <p:cNvPicPr>
            <a:picLocks noChangeAspect="1"/>
          </p:cNvPicPr>
          <p:nvPr/>
        </p:nvPicPr>
        <p:blipFill>
          <a:blip r:embed="rId3"/>
          <a:stretch>
            <a:fillRect/>
          </a:stretch>
        </p:blipFill>
        <p:spPr>
          <a:xfrm>
            <a:off x="3658781" y="5263789"/>
            <a:ext cx="1932354" cy="1146654"/>
          </a:xfrm>
          <a:prstGeom prst="rect">
            <a:avLst/>
          </a:prstGeom>
        </p:spPr>
      </p:pic>
      <p:pic>
        <p:nvPicPr>
          <p:cNvPr id="6" name="Picture 8" descr="A picture containing text&#10;&#10;Description automatically generated">
            <a:extLst>
              <a:ext uri="{FF2B5EF4-FFF2-40B4-BE49-F238E27FC236}">
                <a16:creationId xmlns:a16="http://schemas.microsoft.com/office/drawing/2014/main" id="{B8A09EA8-29ED-EC27-6C19-87E247B9FB74}"/>
              </a:ext>
            </a:extLst>
          </p:cNvPr>
          <p:cNvPicPr>
            <a:picLocks noChangeAspect="1"/>
          </p:cNvPicPr>
          <p:nvPr/>
        </p:nvPicPr>
        <p:blipFill>
          <a:blip r:embed="rId4"/>
          <a:stretch>
            <a:fillRect/>
          </a:stretch>
        </p:blipFill>
        <p:spPr>
          <a:xfrm>
            <a:off x="269631" y="5226784"/>
            <a:ext cx="2186353" cy="1220664"/>
          </a:xfrm>
          <a:prstGeom prst="rect">
            <a:avLst/>
          </a:prstGeom>
        </p:spPr>
      </p:pic>
      <p:sp>
        <p:nvSpPr>
          <p:cNvPr id="8" name="TextBox 7">
            <a:extLst>
              <a:ext uri="{FF2B5EF4-FFF2-40B4-BE49-F238E27FC236}">
                <a16:creationId xmlns:a16="http://schemas.microsoft.com/office/drawing/2014/main" id="{3ABB6CE7-D914-A14E-AC71-7EEB941E8C6B}"/>
              </a:ext>
            </a:extLst>
          </p:cNvPr>
          <p:cNvSpPr txBox="1"/>
          <p:nvPr/>
        </p:nvSpPr>
        <p:spPr>
          <a:xfrm>
            <a:off x="462141" y="178167"/>
            <a:ext cx="11328677" cy="4598851"/>
          </a:xfrm>
          <a:prstGeom prst="rect">
            <a:avLst/>
          </a:prstGeom>
          <a:noFill/>
        </p:spPr>
        <p:txBody>
          <a:bodyPr wrap="square" lIns="91440" tIns="45720" rIns="91440" bIns="45720" rtlCol="0" anchor="t">
            <a:noAutofit/>
          </a:bodyPr>
          <a:lstStyle/>
          <a:p>
            <a:pPr algn="ctr"/>
            <a:endParaRPr lang="en-US" sz="1200" dirty="0">
              <a:solidFill>
                <a:schemeClr val="tx1">
                  <a:lumMod val="65000"/>
                  <a:lumOff val="35000"/>
                </a:schemeClr>
              </a:solidFill>
              <a:latin typeface="Avenir Book" panose="02000503020000020003" pitchFamily="2" charset="0"/>
            </a:endParaRPr>
          </a:p>
          <a:p>
            <a:pPr algn="ctr"/>
            <a:endParaRPr lang="en-US" sz="1200" dirty="0">
              <a:solidFill>
                <a:schemeClr val="tx1">
                  <a:lumMod val="65000"/>
                  <a:lumOff val="35000"/>
                </a:schemeClr>
              </a:solidFill>
              <a:latin typeface="Avenir Book" panose="02000503020000020003" pitchFamily="2" charset="0"/>
            </a:endParaRPr>
          </a:p>
          <a:p>
            <a:pPr algn="ctr"/>
            <a:r>
              <a:rPr lang="en-US" sz="4000" b="1" dirty="0">
                <a:latin typeface="Bebas Neue"/>
              </a:rPr>
              <a:t>Thank you!</a:t>
            </a:r>
          </a:p>
          <a:p>
            <a:pPr algn="ctr"/>
            <a:r>
              <a:rPr lang="en-US" sz="4000" b="1" dirty="0">
                <a:latin typeface="Bebas Neue"/>
              </a:rPr>
              <a:t>Acknowledgements</a:t>
            </a:r>
            <a:endParaRPr lang="en-US" dirty="0"/>
          </a:p>
          <a:p>
            <a:pPr algn="ctr"/>
            <a:endParaRPr lang="en-US" b="1" dirty="0">
              <a:solidFill>
                <a:schemeClr val="tx1">
                  <a:lumMod val="65000"/>
                  <a:lumOff val="35000"/>
                </a:schemeClr>
              </a:solidFill>
              <a:latin typeface="Avenir Book" panose="02000503020000020003" pitchFamily="2" charset="0"/>
            </a:endParaRPr>
          </a:p>
          <a:p>
            <a:pPr algn="ctr"/>
            <a:r>
              <a:rPr lang="en-GB" dirty="0">
                <a:solidFill>
                  <a:schemeClr val="tx1">
                    <a:lumMod val="65000"/>
                    <a:lumOff val="35000"/>
                  </a:schemeClr>
                </a:solidFill>
                <a:latin typeface="Avenir Book"/>
                <a:cs typeface="Print Clearly"/>
              </a:rPr>
              <a:t>Manchester Fashion Institute Academic and Technical Staff</a:t>
            </a:r>
            <a:endParaRPr lang="en-GB" dirty="0">
              <a:solidFill>
                <a:schemeClr val="tx1">
                  <a:lumMod val="65000"/>
                  <a:lumOff val="35000"/>
                </a:schemeClr>
              </a:solidFill>
              <a:latin typeface="Avenir Book" panose="02000503020000020003" pitchFamily="2" charset="0"/>
              <a:cs typeface="Print Clearly"/>
            </a:endParaRPr>
          </a:p>
          <a:p>
            <a:pPr algn="ctr"/>
            <a:endParaRPr lang="en-GB" dirty="0">
              <a:solidFill>
                <a:schemeClr val="tx1">
                  <a:lumMod val="65000"/>
                  <a:lumOff val="35000"/>
                </a:schemeClr>
              </a:solidFill>
              <a:latin typeface="Avenir Book"/>
              <a:cs typeface="Print Clearly"/>
            </a:endParaRPr>
          </a:p>
          <a:p>
            <a:pPr algn="ctr"/>
            <a:r>
              <a:rPr lang="en-GB" dirty="0">
                <a:solidFill>
                  <a:schemeClr val="tx1">
                    <a:lumMod val="65000"/>
                    <a:lumOff val="35000"/>
                  </a:schemeClr>
                </a:solidFill>
                <a:latin typeface="Avenir Book"/>
                <a:cs typeface="Print Clearly"/>
              </a:rPr>
              <a:t> Faculty at Beijing</a:t>
            </a:r>
            <a:r>
              <a:rPr lang="en-GB" dirty="0">
                <a:solidFill>
                  <a:schemeClr val="tx1">
                    <a:lumMod val="65000"/>
                    <a:lumOff val="35000"/>
                  </a:schemeClr>
                </a:solidFill>
                <a:latin typeface="Avenir Book"/>
              </a:rPr>
              <a:t> Institute of Fashion Technology, China</a:t>
            </a:r>
            <a:endParaRPr lang="en-GB" dirty="0">
              <a:solidFill>
                <a:schemeClr val="tx1">
                  <a:lumMod val="65000"/>
                  <a:lumOff val="35000"/>
                </a:schemeClr>
              </a:solidFill>
              <a:latin typeface="Avenir Book" panose="02000503020000020003" pitchFamily="2" charset="0"/>
            </a:endParaRPr>
          </a:p>
          <a:p>
            <a:pPr algn="ctr"/>
            <a:endParaRPr lang="en-GB" dirty="0">
              <a:solidFill>
                <a:schemeClr val="tx1">
                  <a:lumMod val="65000"/>
                  <a:lumOff val="35000"/>
                </a:schemeClr>
              </a:solidFill>
              <a:latin typeface="Avenir Book" panose="02000503020000020003" pitchFamily="2" charset="0"/>
            </a:endParaRPr>
          </a:p>
          <a:p>
            <a:pPr algn="ctr"/>
            <a:r>
              <a:rPr lang="en-GB" dirty="0">
                <a:solidFill>
                  <a:schemeClr val="tx1">
                    <a:lumMod val="65000"/>
                    <a:lumOff val="35000"/>
                  </a:schemeClr>
                </a:solidFill>
                <a:latin typeface="Avenir Book"/>
              </a:rPr>
              <a:t>Faculty at Royal Melbourne Institute of Technology, Australia</a:t>
            </a:r>
            <a:endParaRPr lang="en-GB" dirty="0">
              <a:solidFill>
                <a:schemeClr val="tx1">
                  <a:lumMod val="65000"/>
                  <a:lumOff val="35000"/>
                </a:schemeClr>
              </a:solidFill>
              <a:latin typeface="Avenir Book" panose="02000503020000020003" pitchFamily="2" charset="0"/>
            </a:endParaRPr>
          </a:p>
          <a:p>
            <a:pPr algn="ctr"/>
            <a:endParaRPr lang="en-GB" dirty="0">
              <a:solidFill>
                <a:schemeClr val="tx1">
                  <a:lumMod val="65000"/>
                  <a:lumOff val="35000"/>
                </a:schemeClr>
              </a:solidFill>
              <a:latin typeface="Avenir Book" panose="02000503020000020003" pitchFamily="2" charset="0"/>
            </a:endParaRPr>
          </a:p>
          <a:p>
            <a:pPr algn="ctr"/>
            <a:r>
              <a:rPr lang="en-GB" dirty="0">
                <a:solidFill>
                  <a:schemeClr val="tx1">
                    <a:lumMod val="65000"/>
                    <a:lumOff val="35000"/>
                  </a:schemeClr>
                </a:solidFill>
                <a:latin typeface="Avenir Book"/>
              </a:rPr>
              <a:t>Faculty at Wuhan Textile University, China</a:t>
            </a:r>
            <a:endParaRPr lang="en-GB" dirty="0">
              <a:solidFill>
                <a:schemeClr val="tx1">
                  <a:lumMod val="65000"/>
                  <a:lumOff val="35000"/>
                </a:schemeClr>
              </a:solidFill>
              <a:latin typeface="Avenir Book" panose="02000503020000020003" pitchFamily="2" charset="0"/>
            </a:endParaRPr>
          </a:p>
          <a:p>
            <a:pPr algn="ctr"/>
            <a:endParaRPr lang="en-GB" dirty="0">
              <a:solidFill>
                <a:schemeClr val="tx1">
                  <a:lumMod val="65000"/>
                  <a:lumOff val="35000"/>
                </a:schemeClr>
              </a:solidFill>
              <a:latin typeface="Avenir Book" panose="02000503020000020003" pitchFamily="2" charset="0"/>
            </a:endParaRPr>
          </a:p>
          <a:p>
            <a:pPr algn="ctr"/>
            <a:r>
              <a:rPr lang="en-GB" dirty="0">
                <a:solidFill>
                  <a:schemeClr val="tx1">
                    <a:lumMod val="65000"/>
                    <a:lumOff val="35000"/>
                  </a:schemeClr>
                </a:solidFill>
                <a:latin typeface="Avenir Book"/>
              </a:rPr>
              <a:t>Faculty at Pearl Academy, India</a:t>
            </a:r>
            <a:endParaRPr lang="en-GB" dirty="0">
              <a:solidFill>
                <a:schemeClr val="tx1">
                  <a:lumMod val="65000"/>
                  <a:lumOff val="35000"/>
                </a:schemeClr>
              </a:solidFill>
              <a:latin typeface="Avenir Book" panose="02000503020000020003" pitchFamily="2" charset="0"/>
            </a:endParaRPr>
          </a:p>
          <a:p>
            <a:pPr algn="ctr"/>
            <a:endParaRPr lang="en-GB" dirty="0">
              <a:solidFill>
                <a:schemeClr val="tx1">
                  <a:lumMod val="65000"/>
                  <a:lumOff val="35000"/>
                </a:schemeClr>
              </a:solidFill>
              <a:latin typeface="Avenir Book" panose="02000503020000020003" pitchFamily="2" charset="0"/>
            </a:endParaRPr>
          </a:p>
        </p:txBody>
      </p:sp>
      <p:pic>
        <p:nvPicPr>
          <p:cNvPr id="3" name="Picture 3" descr="Logo&#10;&#10;Description automatically generated">
            <a:extLst>
              <a:ext uri="{FF2B5EF4-FFF2-40B4-BE49-F238E27FC236}">
                <a16:creationId xmlns:a16="http://schemas.microsoft.com/office/drawing/2014/main" id="{E03235B7-8FBF-0B5A-5530-99DCFD927F96}"/>
              </a:ext>
            </a:extLst>
          </p:cNvPr>
          <p:cNvPicPr>
            <a:picLocks noChangeAspect="1"/>
          </p:cNvPicPr>
          <p:nvPr/>
        </p:nvPicPr>
        <p:blipFill>
          <a:blip r:embed="rId5"/>
          <a:stretch>
            <a:fillRect/>
          </a:stretch>
        </p:blipFill>
        <p:spPr>
          <a:xfrm>
            <a:off x="8518947" y="5421964"/>
            <a:ext cx="1519937" cy="842061"/>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D79E1B1E-1460-D2C4-0522-D7EA3F55AE0D}"/>
              </a:ext>
            </a:extLst>
          </p:cNvPr>
          <p:cNvPicPr>
            <a:picLocks noChangeAspect="1"/>
          </p:cNvPicPr>
          <p:nvPr/>
        </p:nvPicPr>
        <p:blipFill>
          <a:blip r:embed="rId6"/>
          <a:stretch>
            <a:fillRect/>
          </a:stretch>
        </p:blipFill>
        <p:spPr>
          <a:xfrm>
            <a:off x="5674265" y="5560080"/>
            <a:ext cx="2405227" cy="562088"/>
          </a:xfrm>
          <a:prstGeom prst="rect">
            <a:avLst/>
          </a:prstGeom>
        </p:spPr>
      </p:pic>
      <p:pic>
        <p:nvPicPr>
          <p:cNvPr id="7" name="Picture 5" descr="A picture containing graphical user interface&#10;&#10;Description automatically generated">
            <a:extLst>
              <a:ext uri="{FF2B5EF4-FFF2-40B4-BE49-F238E27FC236}">
                <a16:creationId xmlns:a16="http://schemas.microsoft.com/office/drawing/2014/main" id="{B098BBBD-9C1F-4EB0-C57C-14C18A00A00D}"/>
              </a:ext>
            </a:extLst>
          </p:cNvPr>
          <p:cNvPicPr>
            <a:picLocks noChangeAspect="1"/>
          </p:cNvPicPr>
          <p:nvPr/>
        </p:nvPicPr>
        <p:blipFill>
          <a:blip r:embed="rId7"/>
          <a:stretch>
            <a:fillRect/>
          </a:stretch>
        </p:blipFill>
        <p:spPr>
          <a:xfrm>
            <a:off x="2445360" y="5336272"/>
            <a:ext cx="1011849" cy="1001689"/>
          </a:xfrm>
          <a:prstGeom prst="rect">
            <a:avLst/>
          </a:prstGeom>
        </p:spPr>
      </p:pic>
      <p:pic>
        <p:nvPicPr>
          <p:cNvPr id="2" name="Picture 4">
            <a:extLst>
              <a:ext uri="{FF2B5EF4-FFF2-40B4-BE49-F238E27FC236}">
                <a16:creationId xmlns:a16="http://schemas.microsoft.com/office/drawing/2014/main" id="{54103EB3-F0E2-E7F6-654B-5953093F8F06}"/>
              </a:ext>
            </a:extLst>
          </p:cNvPr>
          <p:cNvPicPr>
            <a:picLocks noChangeAspect="1"/>
          </p:cNvPicPr>
          <p:nvPr/>
        </p:nvPicPr>
        <p:blipFill>
          <a:blip r:embed="rId8"/>
          <a:stretch>
            <a:fillRect/>
          </a:stretch>
        </p:blipFill>
        <p:spPr>
          <a:xfrm>
            <a:off x="10408058" y="5698815"/>
            <a:ext cx="1187572" cy="421006"/>
          </a:xfrm>
          <a:prstGeom prst="rect">
            <a:avLst/>
          </a:prstGeom>
        </p:spPr>
      </p:pic>
    </p:spTree>
    <p:extLst>
      <p:ext uri="{BB962C8B-B14F-4D97-AF65-F5344CB8AC3E}">
        <p14:creationId xmlns:p14="http://schemas.microsoft.com/office/powerpoint/2010/main" val="1735329877"/>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ELIA 2023 SUBMISSION">
            <a:hlinkClick r:id="" action="ppaction://media"/>
            <a:extLst>
              <a:ext uri="{FF2B5EF4-FFF2-40B4-BE49-F238E27FC236}">
                <a16:creationId xmlns:a16="http://schemas.microsoft.com/office/drawing/2014/main" id="{309A1FBF-ECF0-2F13-6E39-806B76739D19}"/>
              </a:ext>
            </a:extLst>
          </p:cNvPr>
          <p:cNvPicPr>
            <a:picLocks noRot="1" noChangeAspect="1"/>
          </p:cNvPicPr>
          <p:nvPr>
            <a:videoFile r:link="rId1"/>
          </p:nvPr>
        </p:nvPicPr>
        <p:blipFill>
          <a:blip r:embed="rId4"/>
          <a:stretch>
            <a:fillRect/>
          </a:stretch>
        </p:blipFill>
        <p:spPr>
          <a:xfrm>
            <a:off x="1170330" y="-8600"/>
            <a:ext cx="9658429" cy="6855908"/>
          </a:xfrm>
          <a:prstGeom prst="rect">
            <a:avLst/>
          </a:prstGeom>
        </p:spPr>
      </p:pic>
    </p:spTree>
    <p:extLst>
      <p:ext uri="{BB962C8B-B14F-4D97-AF65-F5344CB8AC3E}">
        <p14:creationId xmlns:p14="http://schemas.microsoft.com/office/powerpoint/2010/main" val="4197600960"/>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0E6DF6-DD2C-2B42-8735-FA9FA20CC0C3}"/>
              </a:ext>
            </a:extLst>
          </p:cNvPr>
          <p:cNvSpPr txBox="1"/>
          <p:nvPr/>
        </p:nvSpPr>
        <p:spPr>
          <a:xfrm>
            <a:off x="357287" y="1243509"/>
            <a:ext cx="6424384" cy="4647162"/>
          </a:xfrm>
          <a:prstGeom prst="rect">
            <a:avLst/>
          </a:prstGeom>
          <a:noFill/>
        </p:spPr>
        <p:txBody>
          <a:bodyPr wrap="square" lIns="91440" tIns="45720" rIns="91440" bIns="45720" rtlCol="0" anchor="t">
            <a:noAutofit/>
          </a:bodyPr>
          <a:lstStyle/>
          <a:p>
            <a:pPr algn="just">
              <a:lnSpc>
                <a:spcPct val="150000"/>
              </a:lnSpc>
            </a:pPr>
            <a:r>
              <a:rPr lang="en-GB" sz="1600" dirty="0">
                <a:latin typeface="Avenir Light"/>
                <a:ea typeface="+mn-lt"/>
                <a:cs typeface="+mn-lt"/>
              </a:rPr>
              <a:t>Pedagogical approach to facilitate development of intercultural competences and digital skills via meaningful online collaborations between students and tutors in geographically distant locations (de Wit, 2013)</a:t>
            </a:r>
            <a:endParaRPr lang="en-US" sz="1600" dirty="0">
              <a:latin typeface="Avenir Light"/>
              <a:ea typeface="+mn-lt"/>
              <a:cs typeface="+mn-lt"/>
            </a:endParaRPr>
          </a:p>
          <a:p>
            <a:pPr algn="just">
              <a:lnSpc>
                <a:spcPct val="150000"/>
              </a:lnSpc>
            </a:pPr>
            <a:endParaRPr lang="en-GB" sz="1600" dirty="0">
              <a:latin typeface="Avenir Light"/>
              <a:ea typeface="+mn-lt"/>
              <a:cs typeface="+mn-lt"/>
            </a:endParaRPr>
          </a:p>
          <a:p>
            <a:pPr algn="just">
              <a:lnSpc>
                <a:spcPct val="150000"/>
              </a:lnSpc>
            </a:pPr>
            <a:r>
              <a:rPr lang="en-GB" sz="1600" dirty="0">
                <a:latin typeface="Avenir Light"/>
                <a:ea typeface="+mn-lt"/>
                <a:cs typeface="+mn-lt"/>
              </a:rPr>
              <a:t>Flexible, versatile and inclusive approach to the provision of international student experience opportunities (Villar-</a:t>
            </a:r>
            <a:r>
              <a:rPr lang="en-GB" sz="1600" dirty="0" err="1">
                <a:latin typeface="Avenir Light"/>
                <a:ea typeface="+mn-lt"/>
                <a:cs typeface="+mn-lt"/>
              </a:rPr>
              <a:t>Onrubia</a:t>
            </a:r>
            <a:r>
              <a:rPr lang="en-GB" sz="1600" dirty="0">
                <a:latin typeface="Avenir Light"/>
                <a:ea typeface="+mn-lt"/>
                <a:cs typeface="+mn-lt"/>
              </a:rPr>
              <a:t> &amp; </a:t>
            </a:r>
            <a:r>
              <a:rPr lang="en-GB" sz="1600" dirty="0" err="1">
                <a:latin typeface="Avenir Light"/>
                <a:ea typeface="+mn-lt"/>
                <a:cs typeface="+mn-lt"/>
              </a:rPr>
              <a:t>Brinder</a:t>
            </a:r>
            <a:r>
              <a:rPr lang="en-GB" sz="1600" dirty="0">
                <a:latin typeface="Avenir Light"/>
                <a:ea typeface="+mn-lt"/>
                <a:cs typeface="+mn-lt"/>
              </a:rPr>
              <a:t> Rajpal, 2016)</a:t>
            </a:r>
            <a:endParaRPr lang="en-GB" sz="1600" dirty="0">
              <a:latin typeface="Avenir Light"/>
              <a:cs typeface="Calibri" panose="020F0502020204030204"/>
            </a:endParaRPr>
          </a:p>
          <a:p>
            <a:pPr algn="just">
              <a:lnSpc>
                <a:spcPct val="150000"/>
              </a:lnSpc>
            </a:pPr>
            <a:endParaRPr lang="en-GB" sz="1600" dirty="0">
              <a:latin typeface="Calibri"/>
              <a:ea typeface="+mn-lt"/>
              <a:cs typeface="+mn-lt"/>
            </a:endParaRPr>
          </a:p>
          <a:p>
            <a:pPr algn="just">
              <a:lnSpc>
                <a:spcPct val="150000"/>
              </a:lnSpc>
            </a:pPr>
            <a:r>
              <a:rPr lang="en-GB" sz="1600" dirty="0">
                <a:latin typeface="Avenir Light"/>
                <a:ea typeface="+mn-lt"/>
                <a:cs typeface="+mn-lt"/>
              </a:rPr>
              <a:t>Collaborating with peers in another country/culture prepares students for the future of work, supporting skills development in intercultural communication and teamwork alongside context-specific subject learning</a:t>
            </a:r>
            <a:endParaRPr lang="en-GB" sz="1600" dirty="0">
              <a:latin typeface="Avenir Light"/>
              <a:cs typeface="Calibri"/>
            </a:endParaRPr>
          </a:p>
          <a:p>
            <a:pPr algn="just">
              <a:lnSpc>
                <a:spcPct val="150000"/>
              </a:lnSpc>
            </a:pPr>
            <a:endParaRPr lang="en-GB" sz="1600" dirty="0">
              <a:solidFill>
                <a:srgbClr val="000000"/>
              </a:solidFill>
              <a:latin typeface="Avenir Light"/>
              <a:cs typeface="+mn-lt"/>
            </a:endParaRPr>
          </a:p>
          <a:p>
            <a:pPr algn="just">
              <a:lnSpc>
                <a:spcPct val="150000"/>
              </a:lnSpc>
            </a:pPr>
            <a:r>
              <a:rPr lang="en-GB" sz="1600" dirty="0">
                <a:solidFill>
                  <a:srgbClr val="000000"/>
                </a:solidFill>
                <a:latin typeface="Avenir Light"/>
                <a:cs typeface="Calibri"/>
              </a:rPr>
              <a:t>Opens up plurality of knowledges and supports epistemic justice – challenging Western hegemony of education and Euro-centric design thinking</a:t>
            </a:r>
          </a:p>
          <a:p>
            <a:pPr algn="just">
              <a:lnSpc>
                <a:spcPct val="150000"/>
              </a:lnSpc>
            </a:pPr>
            <a:endParaRPr lang="en-GB" sz="1500" dirty="0">
              <a:solidFill>
                <a:srgbClr val="000000"/>
              </a:solidFill>
              <a:latin typeface="Avenir Light"/>
              <a:cs typeface="Calibri"/>
            </a:endParaRPr>
          </a:p>
          <a:p>
            <a:pPr algn="just">
              <a:lnSpc>
                <a:spcPct val="150000"/>
              </a:lnSpc>
            </a:pPr>
            <a:endParaRPr lang="en-GB" sz="1500" dirty="0">
              <a:solidFill>
                <a:srgbClr val="000000"/>
              </a:solidFill>
              <a:latin typeface="Calibri"/>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i="1"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lnSpc>
                <a:spcPct val="150000"/>
              </a:lnSpc>
            </a:pPr>
            <a:endParaRPr lang="en-GB" sz="1500" dirty="0">
              <a:solidFill>
                <a:srgbClr val="000000"/>
              </a:solidFill>
              <a:latin typeface="Avenir Light" panose="020B0402020203020204" pitchFamily="34" charset="77"/>
              <a:cs typeface="Calibri"/>
            </a:endParaRPr>
          </a:p>
          <a:p>
            <a:pPr algn="just"/>
            <a:endParaRPr lang="en-GB" sz="1500" dirty="0">
              <a:solidFill>
                <a:srgbClr val="595959"/>
              </a:solidFill>
              <a:latin typeface="Avenir Light" panose="020B0402020203020204" pitchFamily="34" charset="77"/>
              <a:cs typeface="Print Clearly"/>
            </a:endParaRPr>
          </a:p>
        </p:txBody>
      </p:sp>
      <p:sp>
        <p:nvSpPr>
          <p:cNvPr id="2" name="TextBox 1">
            <a:extLst>
              <a:ext uri="{FF2B5EF4-FFF2-40B4-BE49-F238E27FC236}">
                <a16:creationId xmlns:a16="http://schemas.microsoft.com/office/drawing/2014/main" id="{41FFF563-3FDF-EF10-5382-723A8947FB68}"/>
              </a:ext>
            </a:extLst>
          </p:cNvPr>
          <p:cNvSpPr txBox="1"/>
          <p:nvPr/>
        </p:nvSpPr>
        <p:spPr>
          <a:xfrm>
            <a:off x="3041" y="368021"/>
            <a:ext cx="12147495" cy="677063"/>
          </a:xfrm>
          <a:prstGeom prst="rect">
            <a:avLst/>
          </a:prstGeom>
          <a:noFill/>
        </p:spPr>
        <p:txBody>
          <a:bodyPr wrap="square" lIns="91440" tIns="45720" rIns="91440" bIns="45720" rtlCol="0" anchor="t">
            <a:noAutofit/>
          </a:bodyPr>
          <a:lstStyle/>
          <a:p>
            <a:pPr algn="ctr"/>
            <a:r>
              <a:rPr lang="en-GB" sz="4000">
                <a:solidFill>
                  <a:srgbClr val="000000"/>
                </a:solidFill>
                <a:latin typeface="Bebas Neue"/>
              </a:rPr>
              <a:t>Collaborative online international learning (COIL)</a:t>
            </a:r>
          </a:p>
        </p:txBody>
      </p:sp>
      <p:pic>
        <p:nvPicPr>
          <p:cNvPr id="7" name="Picture 6" descr="A picture containing timeline&#10;&#10;Description automatically generated">
            <a:extLst>
              <a:ext uri="{FF2B5EF4-FFF2-40B4-BE49-F238E27FC236}">
                <a16:creationId xmlns:a16="http://schemas.microsoft.com/office/drawing/2014/main" id="{C9ABF124-A23E-E9BE-934B-C673A94C88D2}"/>
              </a:ext>
            </a:extLst>
          </p:cNvPr>
          <p:cNvPicPr>
            <a:picLocks noChangeAspect="1"/>
          </p:cNvPicPr>
          <p:nvPr/>
        </p:nvPicPr>
        <p:blipFill>
          <a:blip r:embed="rId3"/>
          <a:stretch>
            <a:fillRect/>
          </a:stretch>
        </p:blipFill>
        <p:spPr>
          <a:xfrm>
            <a:off x="6990095" y="1045084"/>
            <a:ext cx="5201905" cy="3673678"/>
          </a:xfrm>
          <a:prstGeom prst="rect">
            <a:avLst/>
          </a:prstGeom>
        </p:spPr>
      </p:pic>
      <p:pic>
        <p:nvPicPr>
          <p:cNvPr id="3" name="Picture 2">
            <a:extLst>
              <a:ext uri="{FF2B5EF4-FFF2-40B4-BE49-F238E27FC236}">
                <a16:creationId xmlns:a16="http://schemas.microsoft.com/office/drawing/2014/main" id="{894A7994-0326-7DCE-F614-86EB5AA19FB0}"/>
              </a:ext>
            </a:extLst>
          </p:cNvPr>
          <p:cNvPicPr>
            <a:picLocks noChangeAspect="1"/>
          </p:cNvPicPr>
          <p:nvPr/>
        </p:nvPicPr>
        <p:blipFill>
          <a:blip r:embed="rId4"/>
          <a:stretch>
            <a:fillRect/>
          </a:stretch>
        </p:blipFill>
        <p:spPr>
          <a:xfrm>
            <a:off x="6990095" y="4521132"/>
            <a:ext cx="3207607" cy="2273837"/>
          </a:xfrm>
          <a:prstGeom prst="rect">
            <a:avLst/>
          </a:prstGeom>
        </p:spPr>
      </p:pic>
    </p:spTree>
    <p:extLst>
      <p:ext uri="{BB962C8B-B14F-4D97-AF65-F5344CB8AC3E}">
        <p14:creationId xmlns:p14="http://schemas.microsoft.com/office/powerpoint/2010/main" val="3560137145"/>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BB6CE7-D914-A14E-AC71-7EEB941E8C6B}"/>
              </a:ext>
            </a:extLst>
          </p:cNvPr>
          <p:cNvSpPr txBox="1"/>
          <p:nvPr/>
        </p:nvSpPr>
        <p:spPr>
          <a:xfrm>
            <a:off x="5842561" y="913310"/>
            <a:ext cx="5492687" cy="2919289"/>
          </a:xfrm>
          <a:prstGeom prst="rect">
            <a:avLst/>
          </a:prstGeom>
          <a:noFill/>
        </p:spPr>
        <p:txBody>
          <a:bodyPr wrap="square" lIns="91440" tIns="45720" rIns="91440" bIns="45720" rtlCol="0" anchor="t">
            <a:noAutofit/>
          </a:bodyPr>
          <a:lstStyle/>
          <a:p>
            <a:endParaRPr lang="en-US" sz="1200">
              <a:solidFill>
                <a:schemeClr val="tx1">
                  <a:lumMod val="65000"/>
                  <a:lumOff val="35000"/>
                </a:schemeClr>
              </a:solidFill>
              <a:latin typeface="Avenir Book" panose="02000503020000020003" pitchFamily="2" charset="0"/>
            </a:endParaRPr>
          </a:p>
          <a:p>
            <a:pPr>
              <a:lnSpc>
                <a:spcPct val="150000"/>
              </a:lnSpc>
            </a:pPr>
            <a:r>
              <a:rPr lang="en-US">
                <a:latin typeface="Avenir Light"/>
                <a:ea typeface="+mn-lt"/>
                <a:cs typeface="+mn-lt"/>
              </a:rPr>
              <a:t>All projects were developed to include:</a:t>
            </a:r>
          </a:p>
          <a:p>
            <a:pPr marL="171450" indent="-171450">
              <a:lnSpc>
                <a:spcPct val="150000"/>
              </a:lnSpc>
              <a:buFont typeface="Arial"/>
              <a:buChar char="•"/>
            </a:pPr>
            <a:r>
              <a:rPr lang="en-US" sz="1600">
                <a:latin typeface="Avenir Light"/>
                <a:ea typeface="+mn-lt"/>
                <a:cs typeface="+mn-lt"/>
              </a:rPr>
              <a:t>Clear student-centred collaborative learning strategies </a:t>
            </a:r>
          </a:p>
          <a:p>
            <a:pPr marL="171450" indent="-171450">
              <a:lnSpc>
                <a:spcPct val="150000"/>
              </a:lnSpc>
              <a:buFont typeface="Arial"/>
              <a:buChar char="•"/>
            </a:pPr>
            <a:r>
              <a:rPr lang="en-US" sz="1600">
                <a:latin typeface="Avenir Light"/>
                <a:ea typeface="+mn-lt"/>
                <a:cs typeface="+mn-lt"/>
              </a:rPr>
              <a:t>Relevant to their study and future careers</a:t>
            </a:r>
          </a:p>
          <a:p>
            <a:pPr marL="171450" indent="-171450">
              <a:lnSpc>
                <a:spcPct val="150000"/>
              </a:lnSpc>
              <a:buFont typeface="Arial"/>
              <a:buChar char="•"/>
            </a:pPr>
            <a:r>
              <a:rPr lang="en-US" sz="1600">
                <a:latin typeface="Avenir Light"/>
                <a:ea typeface="+mn-lt"/>
                <a:cs typeface="+mn-lt"/>
              </a:rPr>
              <a:t>Multicultural</a:t>
            </a:r>
          </a:p>
          <a:p>
            <a:pPr marL="171450" indent="-171450">
              <a:lnSpc>
                <a:spcPct val="150000"/>
              </a:lnSpc>
              <a:buFont typeface="Arial"/>
              <a:buChar char="•"/>
            </a:pPr>
            <a:r>
              <a:rPr lang="en-US" sz="1600">
                <a:latin typeface="Avenir Light"/>
                <a:ea typeface="+mn-lt"/>
                <a:cs typeface="+mn-lt"/>
              </a:rPr>
              <a:t>Actively experiential to encourage dialogue between peers, tutors, and clients</a:t>
            </a:r>
          </a:p>
          <a:p>
            <a:pPr marL="171450" indent="-171450">
              <a:lnSpc>
                <a:spcPct val="150000"/>
              </a:lnSpc>
              <a:buFont typeface="Arial"/>
              <a:buChar char="•"/>
            </a:pPr>
            <a:r>
              <a:rPr lang="en-US" sz="1600">
                <a:latin typeface="Avenir Light"/>
                <a:ea typeface="+mn-lt"/>
                <a:cs typeface="+mn-lt"/>
              </a:rPr>
              <a:t>Active development of rich real-world expertise</a:t>
            </a:r>
            <a:endParaRPr lang="en-US" sz="1600">
              <a:latin typeface="Avenir Light"/>
            </a:endParaRPr>
          </a:p>
          <a:p>
            <a:pPr>
              <a:lnSpc>
                <a:spcPct val="150000"/>
              </a:lnSpc>
            </a:pPr>
            <a:endParaRPr lang="en-US" sz="1400">
              <a:latin typeface="Avenir Book"/>
            </a:endParaRPr>
          </a:p>
          <a:p>
            <a:endParaRPr lang="en-US">
              <a:cs typeface="Calibri" panose="020F0502020204030204"/>
            </a:endParaRPr>
          </a:p>
        </p:txBody>
      </p:sp>
      <p:sp>
        <p:nvSpPr>
          <p:cNvPr id="3" name="TextBox 2">
            <a:extLst>
              <a:ext uri="{FF2B5EF4-FFF2-40B4-BE49-F238E27FC236}">
                <a16:creationId xmlns:a16="http://schemas.microsoft.com/office/drawing/2014/main" id="{009320B2-EAEA-0D42-A25E-5106AF2AA2FC}"/>
              </a:ext>
            </a:extLst>
          </p:cNvPr>
          <p:cNvSpPr txBox="1"/>
          <p:nvPr/>
        </p:nvSpPr>
        <p:spPr>
          <a:xfrm>
            <a:off x="-18841" y="262742"/>
            <a:ext cx="12207584" cy="792517"/>
          </a:xfrm>
          <a:prstGeom prst="rect">
            <a:avLst/>
          </a:prstGeom>
          <a:noFill/>
        </p:spPr>
        <p:txBody>
          <a:bodyPr wrap="square" lIns="91440" tIns="45720" rIns="91440" bIns="45720" rtlCol="0" anchor="t">
            <a:noAutofit/>
          </a:bodyPr>
          <a:lstStyle/>
          <a:p>
            <a:pPr algn="ctr"/>
            <a:r>
              <a:rPr lang="en-GB" sz="4400">
                <a:solidFill>
                  <a:srgbClr val="000000"/>
                </a:solidFill>
                <a:latin typeface="Bebas Neue"/>
              </a:rPr>
              <a:t>LEARNING THROUGH Collaboration</a:t>
            </a:r>
            <a:endParaRPr lang="en-US">
              <a:solidFill>
                <a:srgbClr val="000000"/>
              </a:solidFill>
            </a:endParaRPr>
          </a:p>
          <a:p>
            <a:endParaRPr lang="en-GB">
              <a:solidFill>
                <a:srgbClr val="000000"/>
              </a:solidFill>
              <a:latin typeface="Avenir Light" panose="020B0402020203020204" pitchFamily="34" charset="77"/>
            </a:endParaRPr>
          </a:p>
        </p:txBody>
      </p:sp>
      <p:grpSp>
        <p:nvGrpSpPr>
          <p:cNvPr id="7" name="Group 6">
            <a:extLst>
              <a:ext uri="{FF2B5EF4-FFF2-40B4-BE49-F238E27FC236}">
                <a16:creationId xmlns:a16="http://schemas.microsoft.com/office/drawing/2014/main" id="{BC07DB17-F534-4AD4-2E3A-A7D4CF80D300}"/>
              </a:ext>
            </a:extLst>
          </p:cNvPr>
          <p:cNvGrpSpPr/>
          <p:nvPr/>
        </p:nvGrpSpPr>
        <p:grpSpPr>
          <a:xfrm>
            <a:off x="581705" y="1195870"/>
            <a:ext cx="4832900" cy="3802619"/>
            <a:chOff x="5881868" y="1703171"/>
            <a:chExt cx="5926238" cy="4513728"/>
          </a:xfrm>
        </p:grpSpPr>
        <p:pic>
          <p:nvPicPr>
            <p:cNvPr id="4" name="Picture 4" descr="Graphical user interface, application, Teams&#10;&#10;Description automatically generated">
              <a:extLst>
                <a:ext uri="{FF2B5EF4-FFF2-40B4-BE49-F238E27FC236}">
                  <a16:creationId xmlns:a16="http://schemas.microsoft.com/office/drawing/2014/main" id="{D84975D6-CBAF-587E-BDC2-E10DE1C95D9C}"/>
                </a:ext>
              </a:extLst>
            </p:cNvPr>
            <p:cNvPicPr>
              <a:picLocks noChangeAspect="1"/>
            </p:cNvPicPr>
            <p:nvPr/>
          </p:nvPicPr>
          <p:blipFill>
            <a:blip r:embed="rId3"/>
            <a:stretch>
              <a:fillRect/>
            </a:stretch>
          </p:blipFill>
          <p:spPr>
            <a:xfrm>
              <a:off x="5881868" y="1703171"/>
              <a:ext cx="5926238" cy="1406796"/>
            </a:xfrm>
            <a:prstGeom prst="rect">
              <a:avLst/>
            </a:prstGeom>
          </p:spPr>
        </p:pic>
        <p:pic>
          <p:nvPicPr>
            <p:cNvPr id="5" name="Picture 5" descr="A picture containing text, posing, different&#10;&#10;Description automatically generated">
              <a:extLst>
                <a:ext uri="{FF2B5EF4-FFF2-40B4-BE49-F238E27FC236}">
                  <a16:creationId xmlns:a16="http://schemas.microsoft.com/office/drawing/2014/main" id="{EB07E0AC-B24D-020D-4F06-C3B9E2D26826}"/>
                </a:ext>
              </a:extLst>
            </p:cNvPr>
            <p:cNvPicPr>
              <a:picLocks noChangeAspect="1"/>
            </p:cNvPicPr>
            <p:nvPr/>
          </p:nvPicPr>
          <p:blipFill rotWithShape="1">
            <a:blip r:embed="rId4"/>
            <a:srcRect t="-161" r="13785" b="-361"/>
            <a:stretch/>
          </p:blipFill>
          <p:spPr>
            <a:xfrm>
              <a:off x="5881868" y="3106074"/>
              <a:ext cx="5922216" cy="3110825"/>
            </a:xfrm>
            <a:prstGeom prst="rect">
              <a:avLst/>
            </a:prstGeom>
          </p:spPr>
        </p:pic>
      </p:grpSp>
      <p:sp>
        <p:nvSpPr>
          <p:cNvPr id="11" name="TextBox 10">
            <a:extLst>
              <a:ext uri="{FF2B5EF4-FFF2-40B4-BE49-F238E27FC236}">
                <a16:creationId xmlns:a16="http://schemas.microsoft.com/office/drawing/2014/main" id="{39413894-482F-035C-B67E-3471582A257A}"/>
              </a:ext>
            </a:extLst>
          </p:cNvPr>
          <p:cNvSpPr txBox="1"/>
          <p:nvPr/>
        </p:nvSpPr>
        <p:spPr>
          <a:xfrm>
            <a:off x="363089" y="5213792"/>
            <a:ext cx="5479472" cy="1171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200" dirty="0">
                <a:latin typeface="Avenir Light"/>
                <a:cs typeface="Calibri"/>
              </a:rPr>
              <a:t>Above: </a:t>
            </a:r>
            <a:r>
              <a:rPr lang="en-US" sz="1200" dirty="0" err="1">
                <a:latin typeface="Avenir Light"/>
                <a:cs typeface="Calibri"/>
              </a:rPr>
              <a:t>Craftisan</a:t>
            </a:r>
            <a:r>
              <a:rPr lang="en-US" sz="1200" dirty="0">
                <a:latin typeface="Avenir Light"/>
                <a:cs typeface="Calibri"/>
              </a:rPr>
              <a:t> Project in 2021 with Pearl Academy, India – Project Pitch Call </a:t>
            </a:r>
            <a:endParaRPr lang="en-US" sz="1200" dirty="0">
              <a:latin typeface="Calibri" panose="020F0502020204030204"/>
              <a:cs typeface="Calibri"/>
            </a:endParaRPr>
          </a:p>
          <a:p>
            <a:pPr>
              <a:lnSpc>
                <a:spcPct val="150000"/>
              </a:lnSpc>
            </a:pPr>
            <a:endParaRPr lang="en-US" sz="1200" dirty="0">
              <a:latin typeface="Avenir Light"/>
              <a:cs typeface="Calibri"/>
            </a:endParaRPr>
          </a:p>
          <a:p>
            <a:pPr>
              <a:lnSpc>
                <a:spcPct val="150000"/>
              </a:lnSpc>
            </a:pPr>
            <a:r>
              <a:rPr lang="en-US" sz="1200" dirty="0">
                <a:latin typeface="Avenir Light"/>
                <a:cs typeface="Calibri"/>
              </a:rPr>
              <a:t>Right: Fashion Impact in 2020 with Beijing Institute of Fashion Technology, China – Presentation Call</a:t>
            </a:r>
            <a:endParaRPr lang="en-US" sz="1200" dirty="0">
              <a:cs typeface="Calibri"/>
            </a:endParaRPr>
          </a:p>
        </p:txBody>
      </p:sp>
      <p:pic>
        <p:nvPicPr>
          <p:cNvPr id="2" name="Picture 5">
            <a:extLst>
              <a:ext uri="{FF2B5EF4-FFF2-40B4-BE49-F238E27FC236}">
                <a16:creationId xmlns:a16="http://schemas.microsoft.com/office/drawing/2014/main" id="{DAA3FAB9-B71A-7082-BA80-893358929F26}"/>
              </a:ext>
            </a:extLst>
          </p:cNvPr>
          <p:cNvPicPr>
            <a:picLocks noChangeAspect="1"/>
          </p:cNvPicPr>
          <p:nvPr/>
        </p:nvPicPr>
        <p:blipFill>
          <a:blip r:embed="rId5"/>
          <a:stretch>
            <a:fillRect/>
          </a:stretch>
        </p:blipFill>
        <p:spPr>
          <a:xfrm>
            <a:off x="5855177" y="3914683"/>
            <a:ext cx="5479472" cy="2598219"/>
          </a:xfrm>
          <a:prstGeom prst="rect">
            <a:avLst/>
          </a:prstGeom>
        </p:spPr>
      </p:pic>
    </p:spTree>
    <p:extLst>
      <p:ext uri="{BB962C8B-B14F-4D97-AF65-F5344CB8AC3E}">
        <p14:creationId xmlns:p14="http://schemas.microsoft.com/office/powerpoint/2010/main" val="3395877629"/>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BB6CE7-D914-A14E-AC71-7EEB941E8C6B}"/>
              </a:ext>
            </a:extLst>
          </p:cNvPr>
          <p:cNvSpPr txBox="1"/>
          <p:nvPr/>
        </p:nvSpPr>
        <p:spPr>
          <a:xfrm>
            <a:off x="428179" y="1197242"/>
            <a:ext cx="6450884" cy="5296755"/>
          </a:xfrm>
          <a:prstGeom prst="rect">
            <a:avLst/>
          </a:prstGeom>
          <a:noFill/>
        </p:spPr>
        <p:txBody>
          <a:bodyPr wrap="square" lIns="91440" tIns="45720" rIns="91440" bIns="45720" rtlCol="0" anchor="t">
            <a:noAutofit/>
          </a:bodyPr>
          <a:lstStyle/>
          <a:p>
            <a:pPr marL="285750" indent="-285750">
              <a:lnSpc>
                <a:spcPct val="150000"/>
              </a:lnSpc>
              <a:buFont typeface="Arial"/>
              <a:buChar char="•"/>
            </a:pPr>
            <a:r>
              <a:rPr lang="en-US">
                <a:latin typeface="Avenir Light"/>
                <a:cs typeface="Calibri"/>
              </a:rPr>
              <a:t>Creating inclusive and reciprocal pedagogy is an opportunity to foster cultural appreciation via empathy and human connection</a:t>
            </a:r>
          </a:p>
          <a:p>
            <a:pPr marL="285750" indent="-285750">
              <a:lnSpc>
                <a:spcPct val="150000"/>
              </a:lnSpc>
              <a:buFont typeface="Arial"/>
              <a:buChar char="•"/>
            </a:pPr>
            <a:endParaRPr lang="en-US">
              <a:latin typeface="Avenir Light"/>
              <a:cs typeface="Calibri"/>
            </a:endParaRPr>
          </a:p>
          <a:p>
            <a:pPr marL="285750" indent="-285750">
              <a:lnSpc>
                <a:spcPct val="150000"/>
              </a:lnSpc>
              <a:buFont typeface="Arial"/>
              <a:buChar char="•"/>
            </a:pPr>
            <a:r>
              <a:rPr lang="en-US">
                <a:latin typeface="Avenir Light"/>
                <a:cs typeface="Calibri"/>
              </a:rPr>
              <a:t>Allows students to create a new value system where skills and roles in the fashion industry are dissolved and an open discussion on lived experiences and different cultural perspectives becomes the focus</a:t>
            </a:r>
          </a:p>
          <a:p>
            <a:pPr marL="285750" indent="-285750">
              <a:lnSpc>
                <a:spcPct val="150000"/>
              </a:lnSpc>
              <a:buFont typeface="Arial"/>
              <a:buChar char="•"/>
            </a:pPr>
            <a:endParaRPr lang="en-US">
              <a:latin typeface="Avenir Light"/>
              <a:cs typeface="Calibri"/>
            </a:endParaRPr>
          </a:p>
          <a:p>
            <a:pPr marL="285750" indent="-285750">
              <a:lnSpc>
                <a:spcPct val="150000"/>
              </a:lnSpc>
              <a:buFont typeface="Arial"/>
              <a:buChar char="•"/>
            </a:pPr>
            <a:r>
              <a:rPr lang="en-US">
                <a:latin typeface="Avenir Light"/>
                <a:cs typeface="Calibri"/>
              </a:rPr>
              <a:t>Helps to map the real-world and human context of the fashion industry and the people that are involved in every stage and specialism, developing emotional intelligence with future fashion practitioners</a:t>
            </a:r>
            <a:endParaRPr lang="en-US">
              <a:cs typeface="Calibri"/>
            </a:endParaRPr>
          </a:p>
        </p:txBody>
      </p:sp>
      <p:sp>
        <p:nvSpPr>
          <p:cNvPr id="3" name="TextBox 2">
            <a:extLst>
              <a:ext uri="{FF2B5EF4-FFF2-40B4-BE49-F238E27FC236}">
                <a16:creationId xmlns:a16="http://schemas.microsoft.com/office/drawing/2014/main" id="{009320B2-EAEA-0D42-A25E-5106AF2AA2FC}"/>
              </a:ext>
            </a:extLst>
          </p:cNvPr>
          <p:cNvSpPr txBox="1"/>
          <p:nvPr/>
        </p:nvSpPr>
        <p:spPr>
          <a:xfrm>
            <a:off x="7645" y="273608"/>
            <a:ext cx="12183246" cy="677063"/>
          </a:xfrm>
          <a:prstGeom prst="rect">
            <a:avLst/>
          </a:prstGeom>
          <a:noFill/>
        </p:spPr>
        <p:txBody>
          <a:bodyPr wrap="square" lIns="91440" tIns="45720" rIns="91440" bIns="45720" rtlCol="0" anchor="t">
            <a:noAutofit/>
          </a:bodyPr>
          <a:lstStyle/>
          <a:p>
            <a:pPr algn="ctr"/>
            <a:r>
              <a:rPr lang="en-GB" sz="4400">
                <a:solidFill>
                  <a:srgbClr val="000000"/>
                </a:solidFill>
                <a:latin typeface="Bebas Neue"/>
              </a:rPr>
              <a:t> Working towards Decolonising The curriculum</a:t>
            </a:r>
            <a:endParaRPr lang="en-GB">
              <a:solidFill>
                <a:srgbClr val="000000"/>
              </a:solidFill>
            </a:endParaRPr>
          </a:p>
          <a:p>
            <a:pPr algn="ctr"/>
            <a:endParaRPr lang="en-GB">
              <a:solidFill>
                <a:srgbClr val="000000"/>
              </a:solidFill>
              <a:latin typeface="Avenir Light" panose="020B0402020203020204" pitchFamily="34" charset="77"/>
            </a:endParaRPr>
          </a:p>
        </p:txBody>
      </p:sp>
      <p:grpSp>
        <p:nvGrpSpPr>
          <p:cNvPr id="4" name="Group 3">
            <a:extLst>
              <a:ext uri="{FF2B5EF4-FFF2-40B4-BE49-F238E27FC236}">
                <a16:creationId xmlns:a16="http://schemas.microsoft.com/office/drawing/2014/main" id="{0C90A3FB-1203-E6BD-9506-8D2F624B55A7}"/>
              </a:ext>
            </a:extLst>
          </p:cNvPr>
          <p:cNvGrpSpPr/>
          <p:nvPr/>
        </p:nvGrpSpPr>
        <p:grpSpPr>
          <a:xfrm>
            <a:off x="7293934" y="1198135"/>
            <a:ext cx="4093535" cy="2420777"/>
            <a:chOff x="731405" y="2809746"/>
            <a:chExt cx="5252136" cy="3236463"/>
          </a:xfrm>
        </p:grpSpPr>
        <p:pic>
          <p:nvPicPr>
            <p:cNvPr id="2" name="Picture 3" descr="A picture containing person, indoor&#10;&#10;Description automatically generated">
              <a:extLst>
                <a:ext uri="{FF2B5EF4-FFF2-40B4-BE49-F238E27FC236}">
                  <a16:creationId xmlns:a16="http://schemas.microsoft.com/office/drawing/2014/main" id="{ABD8B3B4-810F-6B87-D08B-42673037C4FC}"/>
                </a:ext>
              </a:extLst>
            </p:cNvPr>
            <p:cNvPicPr>
              <a:picLocks noChangeAspect="1"/>
            </p:cNvPicPr>
            <p:nvPr/>
          </p:nvPicPr>
          <p:blipFill>
            <a:blip r:embed="rId3"/>
            <a:stretch>
              <a:fillRect/>
            </a:stretch>
          </p:blipFill>
          <p:spPr>
            <a:xfrm>
              <a:off x="902855" y="2809746"/>
              <a:ext cx="4856018" cy="2635509"/>
            </a:xfrm>
            <a:prstGeom prst="rect">
              <a:avLst/>
            </a:prstGeom>
          </p:spPr>
        </p:pic>
        <p:sp>
          <p:nvSpPr>
            <p:cNvPr id="5" name="TextBox 4">
              <a:extLst>
                <a:ext uri="{FF2B5EF4-FFF2-40B4-BE49-F238E27FC236}">
                  <a16:creationId xmlns:a16="http://schemas.microsoft.com/office/drawing/2014/main" id="{A8F387F8-62F6-A094-C2CF-1F7963B42EB5}"/>
                </a:ext>
              </a:extLst>
            </p:cNvPr>
            <p:cNvSpPr txBox="1"/>
            <p:nvPr/>
          </p:nvSpPr>
          <p:spPr>
            <a:xfrm>
              <a:off x="731405" y="5490708"/>
              <a:ext cx="5252136" cy="555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Avenir Light"/>
                  <a:cs typeface="Calibri"/>
                </a:rPr>
                <a:t>Adil Bhai demonstrating his artisan skills in </a:t>
              </a:r>
              <a:r>
                <a:rPr lang="en-US" sz="1050" dirty="0" err="1">
                  <a:latin typeface="Avenir Light"/>
                  <a:cs typeface="Calibri"/>
                </a:rPr>
                <a:t>bandhani</a:t>
              </a:r>
              <a:r>
                <a:rPr lang="en-US" sz="1050" dirty="0">
                  <a:latin typeface="Avenir Light"/>
                  <a:cs typeface="Calibri"/>
                </a:rPr>
                <a:t> dyeing to students during the </a:t>
              </a:r>
              <a:r>
                <a:rPr lang="en-US" sz="1050" dirty="0" err="1">
                  <a:latin typeface="Avenir Light"/>
                  <a:cs typeface="Calibri"/>
                </a:rPr>
                <a:t>Craftisan</a:t>
              </a:r>
              <a:r>
                <a:rPr lang="en-US" sz="1050" dirty="0">
                  <a:latin typeface="Avenir Light"/>
                  <a:cs typeface="Calibri"/>
                </a:rPr>
                <a:t> Project with Pearl Academy, India, May 2021</a:t>
              </a:r>
            </a:p>
          </p:txBody>
        </p:sp>
      </p:grpSp>
      <p:pic>
        <p:nvPicPr>
          <p:cNvPr id="6" name="Picture 6">
            <a:extLst>
              <a:ext uri="{FF2B5EF4-FFF2-40B4-BE49-F238E27FC236}">
                <a16:creationId xmlns:a16="http://schemas.microsoft.com/office/drawing/2014/main" id="{46AF370C-6223-D63A-1C8A-5E925A245FB6}"/>
              </a:ext>
            </a:extLst>
          </p:cNvPr>
          <p:cNvPicPr>
            <a:picLocks noChangeAspect="1"/>
          </p:cNvPicPr>
          <p:nvPr/>
        </p:nvPicPr>
        <p:blipFill rotWithShape="1">
          <a:blip r:embed="rId4"/>
          <a:srcRect r="22686"/>
          <a:stretch/>
        </p:blipFill>
        <p:spPr>
          <a:xfrm>
            <a:off x="7475680" y="3766261"/>
            <a:ext cx="3680867" cy="2410048"/>
          </a:xfrm>
          <a:prstGeom prst="rect">
            <a:avLst/>
          </a:prstGeom>
        </p:spPr>
      </p:pic>
      <p:sp>
        <p:nvSpPr>
          <p:cNvPr id="9" name="TextBox 8">
            <a:extLst>
              <a:ext uri="{FF2B5EF4-FFF2-40B4-BE49-F238E27FC236}">
                <a16:creationId xmlns:a16="http://schemas.microsoft.com/office/drawing/2014/main" id="{35AC53BA-E90C-0207-3007-B0B357BF3636}"/>
              </a:ext>
            </a:extLst>
          </p:cNvPr>
          <p:cNvSpPr txBox="1"/>
          <p:nvPr/>
        </p:nvSpPr>
        <p:spPr>
          <a:xfrm>
            <a:off x="7336465" y="6287154"/>
            <a:ext cx="400847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latin typeface="Avenir Light"/>
                <a:cs typeface="Calibri"/>
              </a:rPr>
              <a:t>Sri Lankan designer </a:t>
            </a:r>
            <a:r>
              <a:rPr lang="en-US" sz="1050" dirty="0" err="1">
                <a:latin typeface="Avenir Light"/>
                <a:cs typeface="Calibri"/>
              </a:rPr>
              <a:t>Amesh</a:t>
            </a:r>
            <a:r>
              <a:rPr lang="en-US" sz="1050" dirty="0">
                <a:latin typeface="Avenir Light"/>
                <a:cs typeface="Calibri"/>
              </a:rPr>
              <a:t> </a:t>
            </a:r>
            <a:r>
              <a:rPr lang="en-US" sz="1050" dirty="0" err="1">
                <a:latin typeface="Avenir Light"/>
                <a:cs typeface="Calibri"/>
              </a:rPr>
              <a:t>Wijesekera</a:t>
            </a:r>
            <a:r>
              <a:rPr lang="en-US" sz="1050" dirty="0">
                <a:latin typeface="Avenir Light"/>
                <a:cs typeface="Calibri"/>
              </a:rPr>
              <a:t> Masterclass with artisans during Unit X project with Wuhan Textile University, China, May 2022</a:t>
            </a:r>
            <a:endParaRPr lang="en-US" sz="1050" dirty="0">
              <a:cs typeface="Calibri" panose="020F0502020204030204"/>
            </a:endParaRPr>
          </a:p>
        </p:txBody>
      </p:sp>
    </p:spTree>
    <p:extLst>
      <p:ext uri="{BB962C8B-B14F-4D97-AF65-F5344CB8AC3E}">
        <p14:creationId xmlns:p14="http://schemas.microsoft.com/office/powerpoint/2010/main" val="581755078"/>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0E6DF6-DD2C-2B42-8735-FA9FA20CC0C3}"/>
              </a:ext>
            </a:extLst>
          </p:cNvPr>
          <p:cNvSpPr txBox="1"/>
          <p:nvPr/>
        </p:nvSpPr>
        <p:spPr>
          <a:xfrm>
            <a:off x="738750" y="1309786"/>
            <a:ext cx="10714493" cy="2240280"/>
          </a:xfrm>
          <a:prstGeom prst="rect">
            <a:avLst/>
          </a:prstGeom>
          <a:noFill/>
        </p:spPr>
        <p:txBody>
          <a:bodyPr wrap="square" lIns="91440" tIns="45720" rIns="91440" bIns="45720" rtlCol="0" anchor="t">
            <a:noAutofit/>
          </a:bodyPr>
          <a:lstStyle/>
          <a:p>
            <a:pPr algn="ctr"/>
            <a:r>
              <a:rPr lang="en-GB" sz="4000" dirty="0">
                <a:solidFill>
                  <a:srgbClr val="000000"/>
                </a:solidFill>
                <a:latin typeface="Bebas Neue"/>
                <a:cs typeface="Print Clearly"/>
              </a:rPr>
              <a:t>COIL Project STRUCTURE / framework</a:t>
            </a:r>
          </a:p>
          <a:p>
            <a:pPr algn="ctr"/>
            <a:endParaRPr lang="en-GB" sz="4000" dirty="0">
              <a:solidFill>
                <a:srgbClr val="000000"/>
              </a:solidFill>
              <a:latin typeface="Avenir Light" panose="020B0402020203020204" pitchFamily="34" charset="77"/>
              <a:cs typeface="Print Clearly"/>
            </a:endParaRPr>
          </a:p>
          <a:p>
            <a:endParaRPr lang="en-GB" dirty="0">
              <a:solidFill>
                <a:srgbClr val="000000"/>
              </a:solidFill>
              <a:latin typeface="Avenir Light" panose="020B0402020203020204" pitchFamily="34" charset="77"/>
              <a:cs typeface="Print Clearly"/>
            </a:endParaRPr>
          </a:p>
        </p:txBody>
      </p:sp>
      <p:graphicFrame>
        <p:nvGraphicFramePr>
          <p:cNvPr id="2" name="Diagram 1">
            <a:extLst>
              <a:ext uri="{FF2B5EF4-FFF2-40B4-BE49-F238E27FC236}">
                <a16:creationId xmlns:a16="http://schemas.microsoft.com/office/drawing/2014/main" id="{2CDC10B1-8E3E-F1C3-BB8A-08F54904F0E7}"/>
              </a:ext>
            </a:extLst>
          </p:cNvPr>
          <p:cNvGraphicFramePr/>
          <p:nvPr>
            <p:extLst>
              <p:ext uri="{D42A27DB-BD31-4B8C-83A1-F6EECF244321}">
                <p14:modId xmlns:p14="http://schemas.microsoft.com/office/powerpoint/2010/main" val="4006124877"/>
              </p:ext>
            </p:extLst>
          </p:nvPr>
        </p:nvGraphicFramePr>
        <p:xfrm>
          <a:off x="152145" y="1805753"/>
          <a:ext cx="11894656" cy="3489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5062228"/>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BB6CE7-D914-A14E-AC71-7EEB941E8C6B}"/>
              </a:ext>
            </a:extLst>
          </p:cNvPr>
          <p:cNvSpPr txBox="1"/>
          <p:nvPr/>
        </p:nvSpPr>
        <p:spPr>
          <a:xfrm>
            <a:off x="738753" y="409615"/>
            <a:ext cx="10714493" cy="677063"/>
          </a:xfrm>
          <a:prstGeom prst="rect">
            <a:avLst/>
          </a:prstGeom>
          <a:noFill/>
        </p:spPr>
        <p:txBody>
          <a:bodyPr wrap="square" lIns="91440" tIns="45720" rIns="91440" bIns="45720" rtlCol="0" anchor="t">
            <a:noAutofit/>
          </a:bodyPr>
          <a:lstStyle/>
          <a:p>
            <a:pPr algn="ctr"/>
            <a:r>
              <a:rPr lang="en-GB" sz="4000">
                <a:solidFill>
                  <a:srgbClr val="000000"/>
                </a:solidFill>
                <a:latin typeface="Bebas Neue"/>
              </a:rPr>
              <a:t>virtual collaboration TECHNOLOGIES</a:t>
            </a:r>
          </a:p>
          <a:p>
            <a:endParaRPr lang="en-GB">
              <a:solidFill>
                <a:srgbClr val="000000"/>
              </a:solidFill>
              <a:latin typeface="Avenir Light" panose="020B0402020203020204" pitchFamily="34" charset="77"/>
            </a:endParaRPr>
          </a:p>
        </p:txBody>
      </p:sp>
      <p:pic>
        <p:nvPicPr>
          <p:cNvPr id="11" name="Picture 10">
            <a:extLst>
              <a:ext uri="{FF2B5EF4-FFF2-40B4-BE49-F238E27FC236}">
                <a16:creationId xmlns:a16="http://schemas.microsoft.com/office/drawing/2014/main" id="{7B620652-01D2-094D-BBBF-747508832409}"/>
              </a:ext>
            </a:extLst>
          </p:cNvPr>
          <p:cNvPicPr>
            <a:picLocks noChangeAspect="1"/>
          </p:cNvPicPr>
          <p:nvPr/>
        </p:nvPicPr>
        <p:blipFill rotWithShape="1">
          <a:blip r:embed="rId3"/>
          <a:srcRect l="18800" t="28220" r="18577" b="34811"/>
          <a:stretch/>
        </p:blipFill>
        <p:spPr>
          <a:xfrm>
            <a:off x="5069289" y="5765733"/>
            <a:ext cx="1225875" cy="484601"/>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31DB2CFD-8A63-2D4A-9BB9-F8853FC8FE82}"/>
              </a:ext>
            </a:extLst>
          </p:cNvPr>
          <p:cNvPicPr>
            <a:picLocks noChangeAspect="1"/>
          </p:cNvPicPr>
          <p:nvPr/>
        </p:nvPicPr>
        <p:blipFill>
          <a:blip r:embed="rId4"/>
          <a:stretch>
            <a:fillRect/>
          </a:stretch>
        </p:blipFill>
        <p:spPr>
          <a:xfrm>
            <a:off x="9249733" y="5651292"/>
            <a:ext cx="654538" cy="64193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CF5C0B89-E7FA-0B46-AB03-F8C6F7DB2852}"/>
              </a:ext>
            </a:extLst>
          </p:cNvPr>
          <p:cNvSpPr/>
          <p:nvPr/>
        </p:nvSpPr>
        <p:spPr>
          <a:xfrm>
            <a:off x="194319" y="1088010"/>
            <a:ext cx="11794058" cy="705258"/>
          </a:xfrm>
          <a:prstGeom prst="rect">
            <a:avLst/>
          </a:prstGeom>
        </p:spPr>
        <p:txBody>
          <a:bodyPr wrap="square" lIns="91440" tIns="45720" rIns="91440" bIns="45720" anchor="t">
            <a:spAutoFit/>
          </a:bodyPr>
          <a:lstStyle/>
          <a:p>
            <a:pPr algn="ctr">
              <a:lnSpc>
                <a:spcPct val="150000"/>
              </a:lnSpc>
            </a:pPr>
            <a:r>
              <a:rPr lang="en-GB" sz="1400" dirty="0">
                <a:latin typeface="Avenir Light"/>
                <a:ea typeface="+mn-lt"/>
                <a:cs typeface="+mn-lt"/>
              </a:rPr>
              <a:t>Digital platforms we all interact with offer everyday insights into multi-faceted cultural values, and the everyday evolution of ideas and design contexts</a:t>
            </a:r>
          </a:p>
          <a:p>
            <a:pPr algn="ctr">
              <a:lnSpc>
                <a:spcPct val="150000"/>
              </a:lnSpc>
            </a:pPr>
            <a:r>
              <a:rPr lang="en-GB" sz="1400" dirty="0">
                <a:latin typeface="Avenir Light"/>
                <a:ea typeface="+mn-lt"/>
                <a:cs typeface="+mn-lt"/>
              </a:rPr>
              <a:t>Creating pedagogy that uses EdTech and Social Media to develop inter-cultural understanding and communication are a direct reflection of our global society</a:t>
            </a:r>
            <a:endParaRPr lang="en-GB" sz="1400" dirty="0">
              <a:latin typeface="Avenir Light"/>
              <a:cs typeface="Calibri"/>
            </a:endParaRPr>
          </a:p>
        </p:txBody>
      </p:sp>
      <p:pic>
        <p:nvPicPr>
          <p:cNvPr id="3" name="Picture 3" descr="Text&#10;&#10;Description automatically generated">
            <a:extLst>
              <a:ext uri="{FF2B5EF4-FFF2-40B4-BE49-F238E27FC236}">
                <a16:creationId xmlns:a16="http://schemas.microsoft.com/office/drawing/2014/main" id="{56CD894E-3D80-C7FE-DEB6-6D143F3B198F}"/>
              </a:ext>
            </a:extLst>
          </p:cNvPr>
          <p:cNvPicPr>
            <a:picLocks noChangeAspect="1"/>
          </p:cNvPicPr>
          <p:nvPr/>
        </p:nvPicPr>
        <p:blipFill rotWithShape="1">
          <a:blip r:embed="rId5"/>
          <a:srcRect t="9135" b="2883"/>
          <a:stretch/>
        </p:blipFill>
        <p:spPr>
          <a:xfrm>
            <a:off x="1286683" y="1962185"/>
            <a:ext cx="4616274" cy="30133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5" descr="Logo&#10;&#10;Description automatically generated">
            <a:extLst>
              <a:ext uri="{FF2B5EF4-FFF2-40B4-BE49-F238E27FC236}">
                <a16:creationId xmlns:a16="http://schemas.microsoft.com/office/drawing/2014/main" id="{974FCEC1-AC3A-CDF6-0A4C-149B9CA949F3}"/>
              </a:ext>
            </a:extLst>
          </p:cNvPr>
          <p:cNvPicPr>
            <a:picLocks noChangeAspect="1"/>
          </p:cNvPicPr>
          <p:nvPr/>
        </p:nvPicPr>
        <p:blipFill>
          <a:blip r:embed="rId6"/>
          <a:stretch>
            <a:fillRect/>
          </a:stretch>
        </p:blipFill>
        <p:spPr>
          <a:xfrm>
            <a:off x="2750513" y="5740934"/>
            <a:ext cx="1209629" cy="509400"/>
          </a:xfrm>
          <a:prstGeom prst="rect">
            <a:avLst/>
          </a:prstGeom>
        </p:spPr>
      </p:pic>
      <p:pic>
        <p:nvPicPr>
          <p:cNvPr id="6" name="Picture 9" descr="Logo&#10;&#10;Description automatically generated">
            <a:extLst>
              <a:ext uri="{FF2B5EF4-FFF2-40B4-BE49-F238E27FC236}">
                <a16:creationId xmlns:a16="http://schemas.microsoft.com/office/drawing/2014/main" id="{103E50E2-9D13-45DE-0E01-EAA686E57551}"/>
              </a:ext>
            </a:extLst>
          </p:cNvPr>
          <p:cNvPicPr>
            <a:picLocks noChangeAspect="1"/>
          </p:cNvPicPr>
          <p:nvPr/>
        </p:nvPicPr>
        <p:blipFill rotWithShape="1">
          <a:blip r:embed="rId7"/>
          <a:srcRect l="-194" t="11667" r="1530" b="9167"/>
          <a:stretch/>
        </p:blipFill>
        <p:spPr>
          <a:xfrm>
            <a:off x="8090592" y="5643442"/>
            <a:ext cx="910034" cy="729180"/>
          </a:xfrm>
          <a:prstGeom prst="rect">
            <a:avLst/>
          </a:prstGeom>
        </p:spPr>
      </p:pic>
      <p:sp>
        <p:nvSpPr>
          <p:cNvPr id="10" name="TextBox 9">
            <a:extLst>
              <a:ext uri="{FF2B5EF4-FFF2-40B4-BE49-F238E27FC236}">
                <a16:creationId xmlns:a16="http://schemas.microsoft.com/office/drawing/2014/main" id="{580E3747-31EB-322A-D679-CE5D414A9C84}"/>
              </a:ext>
            </a:extLst>
          </p:cNvPr>
          <p:cNvSpPr txBox="1"/>
          <p:nvPr/>
        </p:nvSpPr>
        <p:spPr>
          <a:xfrm>
            <a:off x="1399239" y="5127463"/>
            <a:ext cx="92610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err="1">
                <a:latin typeface="Avenir Light"/>
                <a:cs typeface="Calibri"/>
              </a:rPr>
              <a:t>Dingtalk</a:t>
            </a:r>
            <a:r>
              <a:rPr lang="en-US" sz="1400" dirty="0">
                <a:latin typeface="Avenir Light"/>
                <a:cs typeface="Calibri"/>
              </a:rPr>
              <a:t> exchange and collaboration - A New Silk Road - BA (Hons) Fashion x Wuhan Textiles University</a:t>
            </a:r>
            <a:endParaRPr lang="en-US" sz="1400" dirty="0">
              <a:latin typeface="Avenir Light"/>
            </a:endParaRPr>
          </a:p>
        </p:txBody>
      </p:sp>
      <p:pic>
        <p:nvPicPr>
          <p:cNvPr id="12" name="Picture 12" descr="Logo&#10;&#10;Description automatically generated">
            <a:extLst>
              <a:ext uri="{FF2B5EF4-FFF2-40B4-BE49-F238E27FC236}">
                <a16:creationId xmlns:a16="http://schemas.microsoft.com/office/drawing/2014/main" id="{2E954736-1A88-9DB4-7AAC-E63E3B9B98FA}"/>
              </a:ext>
            </a:extLst>
          </p:cNvPr>
          <p:cNvPicPr>
            <a:picLocks noChangeAspect="1"/>
          </p:cNvPicPr>
          <p:nvPr/>
        </p:nvPicPr>
        <p:blipFill>
          <a:blip r:embed="rId8"/>
          <a:stretch>
            <a:fillRect/>
          </a:stretch>
        </p:blipFill>
        <p:spPr>
          <a:xfrm>
            <a:off x="3960142" y="5726373"/>
            <a:ext cx="1017112" cy="538521"/>
          </a:xfrm>
          <a:prstGeom prst="rect">
            <a:avLst/>
          </a:prstGeom>
        </p:spPr>
      </p:pic>
      <p:pic>
        <p:nvPicPr>
          <p:cNvPr id="13" name="Picture 13">
            <a:extLst>
              <a:ext uri="{FF2B5EF4-FFF2-40B4-BE49-F238E27FC236}">
                <a16:creationId xmlns:a16="http://schemas.microsoft.com/office/drawing/2014/main" id="{02CD8383-9B21-FA70-1048-53C2C6F44430}"/>
              </a:ext>
            </a:extLst>
          </p:cNvPr>
          <p:cNvPicPr>
            <a:picLocks noChangeAspect="1"/>
          </p:cNvPicPr>
          <p:nvPr/>
        </p:nvPicPr>
        <p:blipFill rotWithShape="1">
          <a:blip r:embed="rId9"/>
          <a:srcRect l="45965" r="351" b="-704"/>
          <a:stretch/>
        </p:blipFill>
        <p:spPr>
          <a:xfrm>
            <a:off x="6307277" y="5587182"/>
            <a:ext cx="774041" cy="726750"/>
          </a:xfrm>
          <a:prstGeom prst="rect">
            <a:avLst/>
          </a:prstGeom>
        </p:spPr>
      </p:pic>
      <p:pic>
        <p:nvPicPr>
          <p:cNvPr id="14" name="Picture 14" descr="Logo, company name&#10;&#10;Description automatically generated">
            <a:extLst>
              <a:ext uri="{FF2B5EF4-FFF2-40B4-BE49-F238E27FC236}">
                <a16:creationId xmlns:a16="http://schemas.microsoft.com/office/drawing/2014/main" id="{14D79CC9-4662-A061-DBE5-2E299D6AB45F}"/>
              </a:ext>
            </a:extLst>
          </p:cNvPr>
          <p:cNvPicPr>
            <a:picLocks noChangeAspect="1"/>
          </p:cNvPicPr>
          <p:nvPr/>
        </p:nvPicPr>
        <p:blipFill>
          <a:blip r:embed="rId10"/>
          <a:stretch>
            <a:fillRect/>
          </a:stretch>
        </p:blipFill>
        <p:spPr>
          <a:xfrm>
            <a:off x="7105543" y="5489236"/>
            <a:ext cx="910035" cy="922642"/>
          </a:xfrm>
          <a:prstGeom prst="rect">
            <a:avLst/>
          </a:prstGeom>
        </p:spPr>
      </p:pic>
      <p:pic>
        <p:nvPicPr>
          <p:cNvPr id="15" name="Picture 16" descr="Graphical user interface, application&#10;&#10;Description automatically generated">
            <a:extLst>
              <a:ext uri="{FF2B5EF4-FFF2-40B4-BE49-F238E27FC236}">
                <a16:creationId xmlns:a16="http://schemas.microsoft.com/office/drawing/2014/main" id="{04ACFD71-A84D-169E-C1C2-8244D6283252}"/>
              </a:ext>
            </a:extLst>
          </p:cNvPr>
          <p:cNvPicPr>
            <a:picLocks noChangeAspect="1"/>
          </p:cNvPicPr>
          <p:nvPr/>
        </p:nvPicPr>
        <p:blipFill rotWithShape="1">
          <a:blip r:embed="rId11"/>
          <a:srcRect r="2092" b="247"/>
          <a:stretch/>
        </p:blipFill>
        <p:spPr>
          <a:xfrm>
            <a:off x="6199209" y="1977175"/>
            <a:ext cx="4826337" cy="29982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5" descr="Graphical user interface, text, application&#10;&#10;Description automatically generated">
            <a:extLst>
              <a:ext uri="{FF2B5EF4-FFF2-40B4-BE49-F238E27FC236}">
                <a16:creationId xmlns:a16="http://schemas.microsoft.com/office/drawing/2014/main" id="{3AA6A48B-CBDB-D486-9A16-870E0EBCF4B6}"/>
              </a:ext>
            </a:extLst>
          </p:cNvPr>
          <p:cNvPicPr>
            <a:picLocks noChangeAspect="1"/>
          </p:cNvPicPr>
          <p:nvPr/>
        </p:nvPicPr>
        <p:blipFill>
          <a:blip r:embed="rId12"/>
          <a:stretch>
            <a:fillRect/>
          </a:stretch>
        </p:blipFill>
        <p:spPr>
          <a:xfrm>
            <a:off x="1213319" y="5726373"/>
            <a:ext cx="1537194" cy="509400"/>
          </a:xfrm>
          <a:prstGeom prst="rect">
            <a:avLst/>
          </a:prstGeom>
        </p:spPr>
      </p:pic>
      <p:pic>
        <p:nvPicPr>
          <p:cNvPr id="17" name="Picture 6" descr="Logo, company name&#10;&#10;Description automatically generated">
            <a:extLst>
              <a:ext uri="{FF2B5EF4-FFF2-40B4-BE49-F238E27FC236}">
                <a16:creationId xmlns:a16="http://schemas.microsoft.com/office/drawing/2014/main" id="{E2C8AA32-FACA-A9DE-A65B-A1FBEA9EFAB9}"/>
              </a:ext>
            </a:extLst>
          </p:cNvPr>
          <p:cNvPicPr>
            <a:picLocks noChangeAspect="1"/>
          </p:cNvPicPr>
          <p:nvPr/>
        </p:nvPicPr>
        <p:blipFill>
          <a:blip r:embed="rId13"/>
          <a:stretch>
            <a:fillRect/>
          </a:stretch>
        </p:blipFill>
        <p:spPr>
          <a:xfrm>
            <a:off x="10176926" y="5651292"/>
            <a:ext cx="848620" cy="651412"/>
          </a:xfrm>
          <a:prstGeom prst="rect">
            <a:avLst/>
          </a:prstGeom>
        </p:spPr>
      </p:pic>
    </p:spTree>
    <p:extLst>
      <p:ext uri="{BB962C8B-B14F-4D97-AF65-F5344CB8AC3E}">
        <p14:creationId xmlns:p14="http://schemas.microsoft.com/office/powerpoint/2010/main" val="3475112162"/>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extLst>
    <p:ext uri="{E180D4A7-C9FB-4DFB-919C-405C955672EB}">
      <p14:showEvtLst xmlns:p14="http://schemas.microsoft.com/office/powerpoint/2010/main">
        <p14:playEvt time="33" objId="2"/>
        <p14:stopEvt time="345772"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BB6CE7-D914-A14E-AC71-7EEB941E8C6B}"/>
              </a:ext>
            </a:extLst>
          </p:cNvPr>
          <p:cNvSpPr txBox="1"/>
          <p:nvPr/>
        </p:nvSpPr>
        <p:spPr>
          <a:xfrm>
            <a:off x="738753" y="277535"/>
            <a:ext cx="10714493" cy="677063"/>
          </a:xfrm>
          <a:prstGeom prst="rect">
            <a:avLst/>
          </a:prstGeom>
          <a:noFill/>
        </p:spPr>
        <p:txBody>
          <a:bodyPr wrap="square" lIns="91440" tIns="45720" rIns="91440" bIns="45720" rtlCol="0" anchor="t">
            <a:noAutofit/>
          </a:bodyPr>
          <a:lstStyle/>
          <a:p>
            <a:pPr algn="ctr"/>
            <a:r>
              <a:rPr lang="en-GB" sz="4000">
                <a:solidFill>
                  <a:srgbClr val="000000"/>
                </a:solidFill>
                <a:latin typeface="Bebas Neue"/>
              </a:rPr>
              <a:t>navigating language barriers with digital technologies</a:t>
            </a:r>
            <a:endParaRPr lang="en-GB" sz="4000">
              <a:solidFill>
                <a:srgbClr val="000000"/>
              </a:solidFill>
              <a:latin typeface="Avenir Light" panose="020B0402020203020204" pitchFamily="34" charset="77"/>
            </a:endParaRPr>
          </a:p>
          <a:p>
            <a:endParaRPr lang="en-GB">
              <a:solidFill>
                <a:srgbClr val="000000"/>
              </a:solidFill>
              <a:latin typeface="Avenir Light" panose="020B0402020203020204" pitchFamily="34" charset="77"/>
            </a:endParaRPr>
          </a:p>
        </p:txBody>
      </p:sp>
      <p:pic>
        <p:nvPicPr>
          <p:cNvPr id="12" name="Picture 11">
            <a:extLst>
              <a:ext uri="{FF2B5EF4-FFF2-40B4-BE49-F238E27FC236}">
                <a16:creationId xmlns:a16="http://schemas.microsoft.com/office/drawing/2014/main" id="{B25247EC-6158-3849-B812-89B33CFB7CB7}"/>
              </a:ext>
            </a:extLst>
          </p:cNvPr>
          <p:cNvPicPr>
            <a:picLocks noChangeAspect="1"/>
          </p:cNvPicPr>
          <p:nvPr/>
        </p:nvPicPr>
        <p:blipFill>
          <a:blip r:embed="rId5"/>
          <a:stretch>
            <a:fillRect/>
          </a:stretch>
        </p:blipFill>
        <p:spPr>
          <a:xfrm>
            <a:off x="7684498" y="2228992"/>
            <a:ext cx="3440295" cy="2254798"/>
          </a:xfrm>
          <a:prstGeom prst="rect">
            <a:avLst/>
          </a:prstGeom>
          <a:ln w="6350">
            <a:noFill/>
          </a:ln>
        </p:spPr>
      </p:pic>
      <p:pic>
        <p:nvPicPr>
          <p:cNvPr id="14" name="LiJuxNatalija" descr="LiJuxNatalija">
            <a:hlinkClick r:id="" action="ppaction://media"/>
            <a:extLst>
              <a:ext uri="{FF2B5EF4-FFF2-40B4-BE49-F238E27FC236}">
                <a16:creationId xmlns:a16="http://schemas.microsoft.com/office/drawing/2014/main" id="{4CE999DD-1940-9645-819A-3DCEC078C6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3709" y="1994824"/>
            <a:ext cx="6150962" cy="4163730"/>
          </a:xfrm>
          <a:prstGeom prst="rect">
            <a:avLst/>
          </a:prstGeom>
        </p:spPr>
      </p:pic>
      <p:sp>
        <p:nvSpPr>
          <p:cNvPr id="11" name="Rectangle 10">
            <a:extLst>
              <a:ext uri="{FF2B5EF4-FFF2-40B4-BE49-F238E27FC236}">
                <a16:creationId xmlns:a16="http://schemas.microsoft.com/office/drawing/2014/main" id="{A8A710C3-9C09-6242-8971-2E163EBDEB81}"/>
              </a:ext>
            </a:extLst>
          </p:cNvPr>
          <p:cNvSpPr/>
          <p:nvPr/>
        </p:nvSpPr>
        <p:spPr>
          <a:xfrm>
            <a:off x="7722809" y="4756538"/>
            <a:ext cx="3390763" cy="1384995"/>
          </a:xfrm>
          <a:prstGeom prst="rect">
            <a:avLst/>
          </a:prstGeom>
        </p:spPr>
        <p:txBody>
          <a:bodyPr wrap="square" lIns="91440" tIns="45720" rIns="91440" bIns="45720" anchor="t">
            <a:spAutoFit/>
          </a:bodyPr>
          <a:lstStyle/>
          <a:p>
            <a:r>
              <a:rPr lang="en-US" sz="1200" i="1" dirty="0">
                <a:solidFill>
                  <a:schemeClr val="bg2">
                    <a:lumMod val="25000"/>
                  </a:schemeClr>
                </a:solidFill>
                <a:latin typeface="Avenir Book"/>
              </a:rPr>
              <a:t>”To accurately </a:t>
            </a:r>
            <a:r>
              <a:rPr lang="en-US" sz="1200" i="1" dirty="0" err="1">
                <a:solidFill>
                  <a:schemeClr val="bg2">
                    <a:lumMod val="25000"/>
                  </a:schemeClr>
                </a:solidFill>
                <a:latin typeface="Avenir Book"/>
              </a:rPr>
              <a:t>visualise</a:t>
            </a:r>
            <a:r>
              <a:rPr lang="en-US" sz="1200" i="1" dirty="0">
                <a:solidFill>
                  <a:schemeClr val="bg2">
                    <a:lumMod val="25000"/>
                  </a:schemeClr>
                </a:solidFill>
                <a:latin typeface="Avenir Book"/>
              </a:rPr>
              <a:t> someone's design idea needs really good knowledge but CLO-3D makes this exchange more interesting. I started to work with Li and asked her to make her design idea more clear, to add descriptive details.”</a:t>
            </a:r>
            <a:endParaRPr lang="en-US" sz="1200" dirty="0">
              <a:solidFill>
                <a:schemeClr val="bg2">
                  <a:lumMod val="25000"/>
                </a:schemeClr>
              </a:solidFill>
              <a:latin typeface="Calibri" panose="020F0502020204030204"/>
              <a:cs typeface="Calibri"/>
            </a:endParaRPr>
          </a:p>
          <a:p>
            <a:endParaRPr lang="en-US" sz="1200" i="1" dirty="0">
              <a:solidFill>
                <a:schemeClr val="bg2">
                  <a:lumMod val="25000"/>
                </a:schemeClr>
              </a:solidFill>
              <a:latin typeface="Avenir Book" panose="02000503020000020003" pitchFamily="2" charset="0"/>
            </a:endParaRPr>
          </a:p>
          <a:p>
            <a:r>
              <a:rPr lang="en-US" sz="1200" i="1" dirty="0" err="1">
                <a:solidFill>
                  <a:schemeClr val="bg2">
                    <a:lumMod val="25000"/>
                  </a:schemeClr>
                </a:solidFill>
                <a:latin typeface="Avenir Book"/>
              </a:rPr>
              <a:t>Natalija’s</a:t>
            </a:r>
            <a:r>
              <a:rPr lang="en-US" sz="1200" i="1" dirty="0">
                <a:solidFill>
                  <a:schemeClr val="bg2">
                    <a:lumMod val="25000"/>
                  </a:schemeClr>
                </a:solidFill>
                <a:latin typeface="Avenir Book"/>
              </a:rPr>
              <a:t> Reflections</a:t>
            </a:r>
          </a:p>
        </p:txBody>
      </p:sp>
      <p:sp>
        <p:nvSpPr>
          <p:cNvPr id="15" name="Rectangle 14">
            <a:extLst>
              <a:ext uri="{FF2B5EF4-FFF2-40B4-BE49-F238E27FC236}">
                <a16:creationId xmlns:a16="http://schemas.microsoft.com/office/drawing/2014/main" id="{4DDDAADC-FE90-9047-BF9F-4581B44160B3}"/>
              </a:ext>
            </a:extLst>
          </p:cNvPr>
          <p:cNvSpPr/>
          <p:nvPr/>
        </p:nvSpPr>
        <p:spPr>
          <a:xfrm>
            <a:off x="975625" y="6147068"/>
            <a:ext cx="6520510" cy="583108"/>
          </a:xfrm>
          <a:prstGeom prst="rect">
            <a:avLst/>
          </a:prstGeom>
        </p:spPr>
        <p:txBody>
          <a:bodyPr wrap="square" lIns="91440" tIns="45720" rIns="91440" bIns="45720" anchor="t">
            <a:spAutoFit/>
          </a:bodyPr>
          <a:lstStyle/>
          <a:p>
            <a:pPr>
              <a:lnSpc>
                <a:spcPct val="150000"/>
              </a:lnSpc>
            </a:pPr>
            <a:r>
              <a:rPr lang="en-GB" sz="1050" dirty="0" err="1">
                <a:solidFill>
                  <a:srgbClr val="595959"/>
                </a:solidFill>
                <a:latin typeface="Avenir Light"/>
                <a:cs typeface="Print Clearly"/>
              </a:rPr>
              <a:t>Natalija</a:t>
            </a:r>
            <a:r>
              <a:rPr lang="en-GB" sz="1050" dirty="0">
                <a:solidFill>
                  <a:srgbClr val="595959"/>
                </a:solidFill>
                <a:latin typeface="Avenir Light"/>
                <a:cs typeface="Print Clearly"/>
              </a:rPr>
              <a:t> X Li, MFI collaboration with Beijing Institute of Fashion Technology</a:t>
            </a:r>
          </a:p>
          <a:p>
            <a:pPr>
              <a:lnSpc>
                <a:spcPct val="150000"/>
              </a:lnSpc>
            </a:pPr>
            <a:endParaRPr lang="en-GB" sz="1200" dirty="0">
              <a:solidFill>
                <a:srgbClr val="595959"/>
              </a:solidFill>
              <a:latin typeface="Avenir Light"/>
              <a:cs typeface="Print Clearly"/>
            </a:endParaRPr>
          </a:p>
        </p:txBody>
      </p:sp>
      <p:pic>
        <p:nvPicPr>
          <p:cNvPr id="13" name="Picture 12">
            <a:extLst>
              <a:ext uri="{FF2B5EF4-FFF2-40B4-BE49-F238E27FC236}">
                <a16:creationId xmlns:a16="http://schemas.microsoft.com/office/drawing/2014/main" id="{9CBF3D9C-590F-2C4A-A98C-119A361D908D}"/>
              </a:ext>
            </a:extLst>
          </p:cNvPr>
          <p:cNvPicPr>
            <a:picLocks noChangeAspect="1"/>
          </p:cNvPicPr>
          <p:nvPr/>
        </p:nvPicPr>
        <p:blipFill rotWithShape="1">
          <a:blip r:embed="rId7"/>
          <a:srcRect l="29827" t="33550" r="28087" b="31811"/>
          <a:stretch/>
        </p:blipFill>
        <p:spPr>
          <a:xfrm>
            <a:off x="6030046" y="5528516"/>
            <a:ext cx="983670" cy="44090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865AA5E-19E0-2AA1-0752-FB14549DA127}"/>
              </a:ext>
            </a:extLst>
          </p:cNvPr>
          <p:cNvSpPr txBox="1"/>
          <p:nvPr/>
        </p:nvSpPr>
        <p:spPr>
          <a:xfrm>
            <a:off x="738753" y="955841"/>
            <a:ext cx="10840103" cy="705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400" dirty="0">
                <a:latin typeface="Avenir Book"/>
              </a:rPr>
              <a:t>Hybrid digital and physical practices can push the boundaries of creative fashion practice and demonstrate how digital technologies allow students to overcome language barriers and communicate through asynchronous and synchronous digital fashion production, creating a digital studio culture</a:t>
            </a:r>
            <a:endParaRPr lang="en-US" sz="1400" dirty="0">
              <a:cs typeface="Calibri" panose="020F0502020204030204"/>
            </a:endParaRPr>
          </a:p>
        </p:txBody>
      </p:sp>
    </p:spTree>
    <p:extLst>
      <p:ext uri="{BB962C8B-B14F-4D97-AF65-F5344CB8AC3E}">
        <p14:creationId xmlns:p14="http://schemas.microsoft.com/office/powerpoint/2010/main" val="1383396940"/>
      </p:ext>
    </p:extLst>
  </p:cSld>
  <p:clrMapOvr>
    <a:masterClrMapping/>
  </p:clrMapOvr>
  <mc:AlternateContent xmlns:mc="http://schemas.openxmlformats.org/markup-compatibility/2006" xmlns:p14="http://schemas.microsoft.com/office/powerpoint/2010/main">
    <mc:Choice Requires="p14">
      <p:transition spd="slow" p14:dur="2000" advTm="345772"/>
    </mc:Choice>
    <mc:Fallback xmlns="">
      <p:transition spd="slow" advTm="345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0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mute="1">
                <p:cTn id="12" fill="hold" display="0">
                  <p:stCondLst>
                    <p:cond delay="indefinite"/>
                  </p:stCondLst>
                </p:cTn>
                <p:tgtEl>
                  <p:spTgt spid="14"/>
                </p:tgtEl>
              </p:cMediaNode>
            </p:video>
          </p:childTnLst>
        </p:cTn>
      </p:par>
    </p:tnLst>
  </p:timing>
  <p:extLst>
    <p:ext uri="{E180D4A7-C9FB-4DFB-919C-405C955672EB}">
      <p14:showEvtLst xmlns:p14="http://schemas.microsoft.com/office/powerpoint/2010/main">
        <p14:playEvt time="33" objId="2"/>
        <p14:stopEvt time="345772"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0A754E91-7A4E-7118-436A-707A58763408}"/>
              </a:ext>
            </a:extLst>
          </p:cNvPr>
          <p:cNvPicPr>
            <a:picLocks noChangeAspect="1"/>
          </p:cNvPicPr>
          <p:nvPr/>
        </p:nvPicPr>
        <p:blipFill rotWithShape="1">
          <a:blip r:embed="rId3"/>
          <a:srcRect l="11360" t="8264" r="22571" b="8775"/>
          <a:stretch/>
        </p:blipFill>
        <p:spPr>
          <a:xfrm>
            <a:off x="1211458" y="4535391"/>
            <a:ext cx="3253407" cy="2215900"/>
          </a:xfrm>
          <a:prstGeom prst="rect">
            <a:avLst/>
          </a:prstGeom>
        </p:spPr>
      </p:pic>
      <p:sp>
        <p:nvSpPr>
          <p:cNvPr id="5" name="TextBox 4">
            <a:extLst>
              <a:ext uri="{FF2B5EF4-FFF2-40B4-BE49-F238E27FC236}">
                <a16:creationId xmlns:a16="http://schemas.microsoft.com/office/drawing/2014/main" id="{84991684-CB1A-5BED-DE82-237E8F6C6D09}"/>
              </a:ext>
            </a:extLst>
          </p:cNvPr>
          <p:cNvSpPr txBox="1"/>
          <p:nvPr/>
        </p:nvSpPr>
        <p:spPr>
          <a:xfrm>
            <a:off x="638109" y="908338"/>
            <a:ext cx="10714493" cy="728378"/>
          </a:xfrm>
          <a:prstGeom prst="rect">
            <a:avLst/>
          </a:prstGeom>
          <a:noFill/>
        </p:spPr>
        <p:txBody>
          <a:bodyPr wrap="square" lIns="91440" tIns="45720" rIns="91440" bIns="45720" rtlCol="0" anchor="t">
            <a:noAutofit/>
          </a:bodyPr>
          <a:lstStyle/>
          <a:p>
            <a:pPr algn="ctr"/>
            <a:r>
              <a:rPr lang="en-GB" sz="1400" dirty="0">
                <a:latin typeface="Avenir Light"/>
                <a:cs typeface="Calibri"/>
              </a:rPr>
              <a:t>Open brief incorporating Sustainability</a:t>
            </a:r>
            <a:r>
              <a:rPr lang="en-US" sz="1400" dirty="0"/>
              <a:t>, Innovation, Inclusivity &amp; Diversity</a:t>
            </a:r>
            <a:endParaRPr lang="en-GB" sz="4000" dirty="0">
              <a:latin typeface="Avenir Light" panose="020B0402020203020204" pitchFamily="34" charset="77"/>
            </a:endParaRPr>
          </a:p>
          <a:p>
            <a:endParaRPr lang="en-GB" dirty="0">
              <a:latin typeface="Avenir Light" panose="020B0402020203020204" pitchFamily="34" charset="77"/>
            </a:endParaRPr>
          </a:p>
        </p:txBody>
      </p:sp>
      <p:sp>
        <p:nvSpPr>
          <p:cNvPr id="3" name="TextBox 2">
            <a:extLst>
              <a:ext uri="{FF2B5EF4-FFF2-40B4-BE49-F238E27FC236}">
                <a16:creationId xmlns:a16="http://schemas.microsoft.com/office/drawing/2014/main" id="{5E2AA6BA-B41B-7184-CE9E-3139F1C938F4}"/>
              </a:ext>
            </a:extLst>
          </p:cNvPr>
          <p:cNvSpPr txBox="1"/>
          <p:nvPr/>
        </p:nvSpPr>
        <p:spPr>
          <a:xfrm>
            <a:off x="738753" y="204548"/>
            <a:ext cx="10714493" cy="677063"/>
          </a:xfrm>
          <a:prstGeom prst="rect">
            <a:avLst/>
          </a:prstGeom>
          <a:noFill/>
        </p:spPr>
        <p:txBody>
          <a:bodyPr wrap="square" lIns="91440" tIns="45720" rIns="91440" bIns="45720" rtlCol="0" anchor="t">
            <a:noAutofit/>
          </a:bodyPr>
          <a:lstStyle/>
          <a:p>
            <a:pPr algn="ctr"/>
            <a:r>
              <a:rPr lang="en-GB" sz="4000" dirty="0">
                <a:solidFill>
                  <a:srgbClr val="000000"/>
                </a:solidFill>
                <a:latin typeface="Bebas Neue"/>
              </a:rPr>
              <a:t>FASHION IMPACT - BEIJING INSTITUTE OF FASHION TECHNOLOGY</a:t>
            </a:r>
            <a:endParaRPr lang="en-GB" sz="4000" dirty="0">
              <a:solidFill>
                <a:srgbClr val="000000"/>
              </a:solidFill>
              <a:latin typeface="Avenir Light" panose="020B0402020203020204" pitchFamily="34" charset="77"/>
            </a:endParaRPr>
          </a:p>
          <a:p>
            <a:endParaRPr lang="en-GB" dirty="0">
              <a:solidFill>
                <a:srgbClr val="000000"/>
              </a:solidFill>
              <a:latin typeface="Avenir Light" panose="020B0402020203020204" pitchFamily="34" charset="77"/>
            </a:endParaRPr>
          </a:p>
        </p:txBody>
      </p:sp>
      <p:pic>
        <p:nvPicPr>
          <p:cNvPr id="4" name="Picture 5" descr="A picture containing engineering drawing&#10;&#10;Description automatically generated">
            <a:extLst>
              <a:ext uri="{FF2B5EF4-FFF2-40B4-BE49-F238E27FC236}">
                <a16:creationId xmlns:a16="http://schemas.microsoft.com/office/drawing/2014/main" id="{3CB63A7E-1C7B-29AE-8CCE-3DF8992DBB1E}"/>
              </a:ext>
            </a:extLst>
          </p:cNvPr>
          <p:cNvPicPr>
            <a:picLocks noChangeAspect="1"/>
          </p:cNvPicPr>
          <p:nvPr/>
        </p:nvPicPr>
        <p:blipFill rotWithShape="1">
          <a:blip r:embed="rId4"/>
          <a:srcRect t="12296" r="203" b="-283"/>
          <a:stretch/>
        </p:blipFill>
        <p:spPr>
          <a:xfrm>
            <a:off x="7645401" y="1440919"/>
            <a:ext cx="3419214" cy="2169668"/>
          </a:xfrm>
          <a:prstGeom prst="rect">
            <a:avLst/>
          </a:prstGeom>
        </p:spPr>
      </p:pic>
      <p:pic>
        <p:nvPicPr>
          <p:cNvPr id="6" name="Picture 6" descr="A group of people posing for a photo&#10;&#10;Description automatically generated">
            <a:extLst>
              <a:ext uri="{FF2B5EF4-FFF2-40B4-BE49-F238E27FC236}">
                <a16:creationId xmlns:a16="http://schemas.microsoft.com/office/drawing/2014/main" id="{24D8C700-5AD6-1E58-C7FE-C18717ABDFD1}"/>
              </a:ext>
            </a:extLst>
          </p:cNvPr>
          <p:cNvPicPr>
            <a:picLocks noChangeAspect="1"/>
          </p:cNvPicPr>
          <p:nvPr/>
        </p:nvPicPr>
        <p:blipFill>
          <a:blip r:embed="rId5"/>
          <a:stretch>
            <a:fillRect/>
          </a:stretch>
        </p:blipFill>
        <p:spPr>
          <a:xfrm>
            <a:off x="8086263" y="3610587"/>
            <a:ext cx="3926305" cy="2352887"/>
          </a:xfrm>
          <a:prstGeom prst="rect">
            <a:avLst/>
          </a:prstGeom>
        </p:spPr>
      </p:pic>
      <p:pic>
        <p:nvPicPr>
          <p:cNvPr id="7" name="Picture 7" descr="Text&#10;&#10;Description automatically generated">
            <a:extLst>
              <a:ext uri="{FF2B5EF4-FFF2-40B4-BE49-F238E27FC236}">
                <a16:creationId xmlns:a16="http://schemas.microsoft.com/office/drawing/2014/main" id="{09D58BB1-3D35-8B9C-184E-0D7F7B76F208}"/>
              </a:ext>
            </a:extLst>
          </p:cNvPr>
          <p:cNvPicPr>
            <a:picLocks noChangeAspect="1"/>
          </p:cNvPicPr>
          <p:nvPr/>
        </p:nvPicPr>
        <p:blipFill>
          <a:blip r:embed="rId6"/>
          <a:stretch>
            <a:fillRect/>
          </a:stretch>
        </p:blipFill>
        <p:spPr>
          <a:xfrm>
            <a:off x="4817979" y="1550934"/>
            <a:ext cx="2743200" cy="1940453"/>
          </a:xfrm>
          <a:prstGeom prst="rect">
            <a:avLst/>
          </a:prstGeom>
        </p:spPr>
      </p:pic>
      <p:pic>
        <p:nvPicPr>
          <p:cNvPr id="12" name="Picture 12" descr="A picture containing timeline&#10;&#10;Description automatically generated">
            <a:extLst>
              <a:ext uri="{FF2B5EF4-FFF2-40B4-BE49-F238E27FC236}">
                <a16:creationId xmlns:a16="http://schemas.microsoft.com/office/drawing/2014/main" id="{524866A7-F56E-3D20-99A7-52E3D73D12CB}"/>
              </a:ext>
            </a:extLst>
          </p:cNvPr>
          <p:cNvPicPr>
            <a:picLocks noChangeAspect="1"/>
          </p:cNvPicPr>
          <p:nvPr/>
        </p:nvPicPr>
        <p:blipFill>
          <a:blip r:embed="rId7"/>
          <a:stretch>
            <a:fillRect/>
          </a:stretch>
        </p:blipFill>
        <p:spPr>
          <a:xfrm>
            <a:off x="372979" y="1530015"/>
            <a:ext cx="4334042" cy="3062706"/>
          </a:xfrm>
          <a:prstGeom prst="rect">
            <a:avLst/>
          </a:prstGeom>
        </p:spPr>
      </p:pic>
      <p:pic>
        <p:nvPicPr>
          <p:cNvPr id="11" name="Picture 10">
            <a:extLst>
              <a:ext uri="{FF2B5EF4-FFF2-40B4-BE49-F238E27FC236}">
                <a16:creationId xmlns:a16="http://schemas.microsoft.com/office/drawing/2014/main" id="{243EE6AB-3DC8-090E-D802-081176B55B9E}"/>
              </a:ext>
            </a:extLst>
          </p:cNvPr>
          <p:cNvPicPr>
            <a:picLocks noChangeAspect="1"/>
          </p:cNvPicPr>
          <p:nvPr/>
        </p:nvPicPr>
        <p:blipFill>
          <a:blip r:embed="rId8"/>
          <a:stretch>
            <a:fillRect/>
          </a:stretch>
        </p:blipFill>
        <p:spPr>
          <a:xfrm>
            <a:off x="4458180" y="3970238"/>
            <a:ext cx="3634769" cy="2488319"/>
          </a:xfrm>
          <a:prstGeom prst="rect">
            <a:avLst/>
          </a:prstGeom>
        </p:spPr>
      </p:pic>
    </p:spTree>
    <p:extLst>
      <p:ext uri="{BB962C8B-B14F-4D97-AF65-F5344CB8AC3E}">
        <p14:creationId xmlns:p14="http://schemas.microsoft.com/office/powerpoint/2010/main" val="1804311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2324</Words>
  <Application>Microsoft Office PowerPoint</Application>
  <PresentationFormat>Widescreen</PresentationFormat>
  <Paragraphs>227</Paragraphs>
  <Slides>16</Slides>
  <Notes>16</Notes>
  <HiddenSlides>0</HiddenSlides>
  <MMClips>4</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Neary</dc:creator>
  <cp:lastModifiedBy>Patsy Perry</cp:lastModifiedBy>
  <cp:revision>118</cp:revision>
  <cp:lastPrinted>2023-06-13T15:48:49Z</cp:lastPrinted>
  <dcterms:created xsi:type="dcterms:W3CDTF">2020-01-28T08:59:34Z</dcterms:created>
  <dcterms:modified xsi:type="dcterms:W3CDTF">2023-07-18T09:57:32Z</dcterms:modified>
</cp:coreProperties>
</file>