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4"/>
    <p:sldMasterId id="2147483674" r:id="rId5"/>
    <p:sldMasterId id="2147483686" r:id="rId6"/>
    <p:sldMasterId id="2147483662" r:id="rId7"/>
  </p:sldMasterIdLst>
  <p:notesMasterIdLst>
    <p:notesMasterId r:id="rId30"/>
  </p:notesMasterIdLst>
  <p:handoutMasterIdLst>
    <p:handoutMasterId r:id="rId31"/>
  </p:handoutMasterIdLst>
  <p:sldIdLst>
    <p:sldId id="256" r:id="rId8"/>
    <p:sldId id="473" r:id="rId9"/>
    <p:sldId id="435" r:id="rId10"/>
    <p:sldId id="351" r:id="rId11"/>
    <p:sldId id="359" r:id="rId12"/>
    <p:sldId id="514" r:id="rId13"/>
    <p:sldId id="428" r:id="rId14"/>
    <p:sldId id="431" r:id="rId15"/>
    <p:sldId id="300" r:id="rId16"/>
    <p:sldId id="424" r:id="rId17"/>
    <p:sldId id="429" r:id="rId18"/>
    <p:sldId id="299" r:id="rId19"/>
    <p:sldId id="513" r:id="rId20"/>
    <p:sldId id="297" r:id="rId21"/>
    <p:sldId id="308" r:id="rId22"/>
    <p:sldId id="434" r:id="rId23"/>
    <p:sldId id="390" r:id="rId24"/>
    <p:sldId id="313" r:id="rId25"/>
    <p:sldId id="416" r:id="rId26"/>
    <p:sldId id="436" r:id="rId27"/>
    <p:sldId id="474" r:id="rId28"/>
    <p:sldId id="421" r:id="rId29"/>
  </p:sldIdLst>
  <p:sldSz cx="9144000" cy="5143500" type="screen16x9"/>
  <p:notesSz cx="6858000" cy="9144000"/>
  <p:embeddedFontLs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Merriweather" panose="00000500000000000000" pitchFamily="2" charset="0"/>
      <p:regular r:id="rId38"/>
      <p:bold r:id="rId39"/>
      <p:italic r:id="rId40"/>
      <p:boldItalic r:id="rId41"/>
    </p:embeddedFont>
    <p:embeddedFont>
      <p:font typeface="Open Sans" panose="020B0606030504020204" pitchFamily="34" charset="0"/>
      <p:regular r:id="rId42"/>
      <p:bold r:id="rId43"/>
      <p:italic r:id="rId44"/>
      <p:boldItalic r:id="rId45"/>
    </p:embeddedFont>
  </p:embeddedFontLst>
  <p:custDataLst>
    <p:tags r:id="rId4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144F"/>
    <a:srgbClr val="0055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CE16EA-14C4-47C1-96EA-9CA2280710B6}" v="4" dt="2022-07-14T15:04:02.346"/>
  </p1510:revLst>
</p1510:revInfo>
</file>

<file path=ppt/tableStyles.xml><?xml version="1.0" encoding="utf-8"?>
<a:tblStyleLst xmlns:a="http://schemas.openxmlformats.org/drawingml/2006/main" def="{F8158C63-F9C6-4640-8E7A-2C426CE33DF6}">
  <a:tblStyle styleId="{F8158C63-F9C6-4640-8E7A-2C426CE33DF6}"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4" autoAdjust="0"/>
    <p:restoredTop sz="90423" autoAdjust="0"/>
  </p:normalViewPr>
  <p:slideViewPr>
    <p:cSldViewPr snapToGrid="0" showGuides="1">
      <p:cViewPr varScale="1">
        <p:scale>
          <a:sx n="115" d="100"/>
          <a:sy n="115" d="100"/>
        </p:scale>
        <p:origin x="911" y="84"/>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8.fntdata"/><Relationship Id="rId21" Type="http://schemas.openxmlformats.org/officeDocument/2006/relationships/slide" Target="slides/slide14.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5.fntdata"/><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handoutMaster" Target="handoutMasters/handoutMaster1.xml"/><Relationship Id="rId44"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viewProps" Target="viewProps.xml"/><Relationship Id="rId8" Type="http://schemas.openxmlformats.org/officeDocument/2006/relationships/slide" Target="slides/slide1.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gs" Target="tags/tag1.xml"/><Relationship Id="rId20" Type="http://schemas.openxmlformats.org/officeDocument/2006/relationships/slide" Target="slides/slide13.xml"/><Relationship Id="rId41"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DB21A4-0E87-4C25-B9B8-D5B22C90519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F4B5F88-A277-4D88-AB87-7AD1F43C84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1DC976E-6535-4F24-A94D-141BB9A8C92D}" type="datetimeFigureOut">
              <a:rPr lang="en-GB" smtClean="0"/>
              <a:t>14/07/2022</a:t>
            </a:fld>
            <a:endParaRPr lang="en-GB"/>
          </a:p>
        </p:txBody>
      </p:sp>
      <p:sp>
        <p:nvSpPr>
          <p:cNvPr id="4" name="Footer Placeholder 3">
            <a:extLst>
              <a:ext uri="{FF2B5EF4-FFF2-40B4-BE49-F238E27FC236}">
                <a16:creationId xmlns:a16="http://schemas.microsoft.com/office/drawing/2014/main" id="{294530D0-907E-4496-8096-E283AC678BB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3485521-30C6-4C75-A103-AEF1A3D76B8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75562F1-83A8-4BC9-9CE3-D870DC43EEAF}" type="slidenum">
              <a:rPr lang="en-GB" smtClean="0"/>
              <a:t>‹#›</a:t>
            </a:fld>
            <a:endParaRPr lang="en-GB"/>
          </a:p>
        </p:txBody>
      </p:sp>
    </p:spTree>
    <p:extLst>
      <p:ext uri="{BB962C8B-B14F-4D97-AF65-F5344CB8AC3E}">
        <p14:creationId xmlns:p14="http://schemas.microsoft.com/office/powerpoint/2010/main" val="421084663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hf sldNum="0"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This is first about internationalising the curriculum and the teaching and learning experience through experiential learning with peers who are ‘cultural others’. So the primary focus in terms of development is the acquisition of intercultural competences.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Also called VE, telecollaboration, virtual mobility, etc  - At the heart of it is the acquisition of intercultural competences for both students and academics through peer-to-peer engagement.</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There are different models of COIL as we will see. The one I am presenting here was developed at Coventry University in the 2010s and nowadays it benefits between 7,000 and 8,000 students a year with over 200 projects across all faculties.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With such large participation, CU has become the largest COIL institution in the world (see www.COILconnect.org) with 170 projects in 2020-21 (the second Universidad LaSalle Mexico has 88 projects).  </a:t>
            </a:r>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11785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254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3088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01215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i="1" dirty="0"/>
          </a:p>
        </p:txBody>
      </p:sp>
    </p:spTree>
    <p:extLst>
      <p:ext uri="{BB962C8B-B14F-4D97-AF65-F5344CB8AC3E}">
        <p14:creationId xmlns:p14="http://schemas.microsoft.com/office/powerpoint/2010/main" val="3059644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59221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21679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54633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15761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35945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54398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4454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44139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13330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Knowledge and Behaviour -‘</a:t>
            </a:r>
            <a:r>
              <a:rPr lang="en-GB" i="1" dirty="0"/>
              <a:t>Si </a:t>
            </a:r>
            <a:r>
              <a:rPr lang="en-GB" i="1" dirty="0" err="1"/>
              <a:t>fueris</a:t>
            </a:r>
            <a:r>
              <a:rPr lang="en-GB" i="1" dirty="0"/>
              <a:t> </a:t>
            </a:r>
            <a:r>
              <a:rPr lang="en-GB" i="1" dirty="0" err="1"/>
              <a:t>Romae</a:t>
            </a:r>
            <a:r>
              <a:rPr lang="en-GB" i="1" dirty="0"/>
              <a:t>, Romano </a:t>
            </a:r>
            <a:r>
              <a:rPr lang="en-GB" i="1" dirty="0" err="1"/>
              <a:t>vivito</a:t>
            </a:r>
            <a:r>
              <a:rPr lang="en-GB" i="1" dirty="0"/>
              <a:t> more; </a:t>
            </a:r>
            <a:r>
              <a:rPr lang="en-GB" i="1" dirty="0" err="1"/>
              <a:t>si</a:t>
            </a:r>
            <a:r>
              <a:rPr lang="en-GB" i="1" dirty="0"/>
              <a:t> </a:t>
            </a:r>
            <a:r>
              <a:rPr lang="en-GB" i="1" dirty="0" err="1"/>
              <a:t>fueris</a:t>
            </a:r>
            <a:r>
              <a:rPr lang="en-GB" i="1" dirty="0"/>
              <a:t> alibi, </a:t>
            </a:r>
            <a:r>
              <a:rPr lang="en-GB" i="1" dirty="0" err="1"/>
              <a:t>vivito</a:t>
            </a:r>
            <a:r>
              <a:rPr lang="en-GB" i="1" dirty="0"/>
              <a:t> </a:t>
            </a:r>
            <a:r>
              <a:rPr lang="en-GB" i="1" dirty="0" err="1"/>
              <a:t>sicut</a:t>
            </a:r>
            <a:r>
              <a:rPr lang="en-GB" i="1" dirty="0"/>
              <a:t> </a:t>
            </a:r>
            <a:r>
              <a:rPr lang="en-GB" i="1" dirty="0" err="1"/>
              <a:t>ibi</a:t>
            </a:r>
            <a:r>
              <a:rPr lang="en-GB" dirty="0"/>
              <a:t>’, </a:t>
            </a:r>
            <a:r>
              <a:rPr lang="en-GB" dirty="0" err="1"/>
              <a:t>Ambroise</a:t>
            </a:r>
            <a:r>
              <a:rPr lang="en-GB" dirty="0"/>
              <a:t> of Milan to St Augustin in the 4</a:t>
            </a:r>
            <a:r>
              <a:rPr lang="en-GB" baseline="30000" dirty="0"/>
              <a:t>th</a:t>
            </a:r>
            <a:r>
              <a:rPr lang="en-GB" dirty="0"/>
              <a:t> century. If you are in Rome, live like the Romans; if you are elsewhere, live as the [local] people do.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But this is not about privileging one system of values over another but to create a point of convergence between two systems where a key premiss is mutual respect and equality.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Here we are looking at a ‘third space’ to identify how to accommodate different forms of cultural habits, values, attitudes and behaviours.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994789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2134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The acquisition of ICC is a cyclical process: the more you know about others and yourself, the more aware you are about appropriate and effective modes of interacting and your worldviews (internal outcomes) can shift and your behaviour then typically changes too (external outcome). Your attitudes then become more respectful as a result of more successful encounters, and so on.  </a:t>
            </a:r>
            <a:endParaRPr dirty="0"/>
          </a:p>
        </p:txBody>
      </p:sp>
    </p:spTree>
    <p:extLst>
      <p:ext uri="{BB962C8B-B14F-4D97-AF65-F5344CB8AC3E}">
        <p14:creationId xmlns:p14="http://schemas.microsoft.com/office/powerpoint/2010/main" val="3340069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5898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81979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410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dirty="0"/>
          </a:p>
        </p:txBody>
      </p:sp>
    </p:spTree>
    <p:extLst>
      <p:ext uri="{BB962C8B-B14F-4D97-AF65-F5344CB8AC3E}">
        <p14:creationId xmlns:p14="http://schemas.microsoft.com/office/powerpoint/2010/main" val="995030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2" name="Google Shape;12;p2"/>
          <p:cNvSpPr txBox="1">
            <a:spLocks noGrp="1"/>
          </p:cNvSpPr>
          <p:nvPr>
            <p:ph type="ctrTitle"/>
          </p:nvPr>
        </p:nvSpPr>
        <p:spPr>
          <a:xfrm>
            <a:off x="3679325" y="2753850"/>
            <a:ext cx="4903800" cy="1159800"/>
          </a:xfrm>
          <a:prstGeom prst="rect">
            <a:avLst/>
          </a:prstGeom>
        </p:spPr>
        <p:txBody>
          <a:bodyPr spcFirstLastPara="1" wrap="square" lIns="91425" tIns="91425" rIns="91425" bIns="91425" anchor="ctr" anchorCtr="0">
            <a:noAutofit/>
          </a:bodyPr>
          <a:lstStyle>
            <a:lvl1pPr lvl="0">
              <a:spcBef>
                <a:spcPts val="0"/>
              </a:spcBef>
              <a:spcAft>
                <a:spcPts val="0"/>
              </a:spcAft>
              <a:buClr>
                <a:srgbClr val="FFFFFF"/>
              </a:buClr>
              <a:buSzPts val="3600"/>
              <a:buNone/>
              <a:defRPr sz="3600">
                <a:solidFill>
                  <a:srgbClr val="FFFFFF"/>
                </a:solidFill>
              </a:defRPr>
            </a:lvl1pPr>
            <a:lvl2pPr lvl="1">
              <a:spcBef>
                <a:spcPts val="0"/>
              </a:spcBef>
              <a:spcAft>
                <a:spcPts val="0"/>
              </a:spcAft>
              <a:buClr>
                <a:srgbClr val="FFFFFF"/>
              </a:buClr>
              <a:buSzPts val="3600"/>
              <a:buNone/>
              <a:defRPr sz="3600">
                <a:solidFill>
                  <a:srgbClr val="FFFFFF"/>
                </a:solidFill>
              </a:defRPr>
            </a:lvl2pPr>
            <a:lvl3pPr lvl="2">
              <a:spcBef>
                <a:spcPts val="0"/>
              </a:spcBef>
              <a:spcAft>
                <a:spcPts val="0"/>
              </a:spcAft>
              <a:buClr>
                <a:srgbClr val="FFFFFF"/>
              </a:buClr>
              <a:buSzPts val="3600"/>
              <a:buNone/>
              <a:defRPr sz="3600">
                <a:solidFill>
                  <a:srgbClr val="FFFFFF"/>
                </a:solidFill>
              </a:defRPr>
            </a:lvl3pPr>
            <a:lvl4pPr lvl="3">
              <a:spcBef>
                <a:spcPts val="0"/>
              </a:spcBef>
              <a:spcAft>
                <a:spcPts val="0"/>
              </a:spcAft>
              <a:buClr>
                <a:srgbClr val="FFFFFF"/>
              </a:buClr>
              <a:buSzPts val="3600"/>
              <a:buNone/>
              <a:defRPr sz="3600">
                <a:solidFill>
                  <a:srgbClr val="FFFFFF"/>
                </a:solidFill>
              </a:defRPr>
            </a:lvl4pPr>
            <a:lvl5pPr lvl="4">
              <a:spcBef>
                <a:spcPts val="0"/>
              </a:spcBef>
              <a:spcAft>
                <a:spcPts val="0"/>
              </a:spcAft>
              <a:buClr>
                <a:srgbClr val="FFFFFF"/>
              </a:buClr>
              <a:buSzPts val="3600"/>
              <a:buNone/>
              <a:defRPr sz="3600">
                <a:solidFill>
                  <a:srgbClr val="FFFFFF"/>
                </a:solidFill>
              </a:defRPr>
            </a:lvl5pPr>
            <a:lvl6pPr lvl="5">
              <a:spcBef>
                <a:spcPts val="0"/>
              </a:spcBef>
              <a:spcAft>
                <a:spcPts val="0"/>
              </a:spcAft>
              <a:buClr>
                <a:srgbClr val="FFFFFF"/>
              </a:buClr>
              <a:buSzPts val="3600"/>
              <a:buNone/>
              <a:defRPr sz="3600">
                <a:solidFill>
                  <a:srgbClr val="FFFFFF"/>
                </a:solidFill>
              </a:defRPr>
            </a:lvl6pPr>
            <a:lvl7pPr lvl="6">
              <a:spcBef>
                <a:spcPts val="0"/>
              </a:spcBef>
              <a:spcAft>
                <a:spcPts val="0"/>
              </a:spcAft>
              <a:buClr>
                <a:srgbClr val="FFFFFF"/>
              </a:buClr>
              <a:buSzPts val="3600"/>
              <a:buNone/>
              <a:defRPr sz="3600">
                <a:solidFill>
                  <a:srgbClr val="FFFFFF"/>
                </a:solidFill>
              </a:defRPr>
            </a:lvl7pPr>
            <a:lvl8pPr lvl="7">
              <a:spcBef>
                <a:spcPts val="0"/>
              </a:spcBef>
              <a:spcAft>
                <a:spcPts val="0"/>
              </a:spcAft>
              <a:buClr>
                <a:srgbClr val="FFFFFF"/>
              </a:buClr>
              <a:buSzPts val="3600"/>
              <a:buNone/>
              <a:defRPr sz="3600">
                <a:solidFill>
                  <a:srgbClr val="FFFFFF"/>
                </a:solidFill>
              </a:defRPr>
            </a:lvl8pPr>
            <a:lvl9pPr lvl="8">
              <a:spcBef>
                <a:spcPts val="0"/>
              </a:spcBef>
              <a:spcAft>
                <a:spcPts val="0"/>
              </a:spcAft>
              <a:buClr>
                <a:srgbClr val="FFFFFF"/>
              </a:buClr>
              <a:buSzPts val="3600"/>
              <a:buNone/>
              <a:defRPr sz="3600">
                <a:solidFill>
                  <a:srgbClr val="FFFFFF"/>
                </a:solidFill>
              </a:defRPr>
            </a:lvl9pPr>
          </a:lstStyle>
          <a:p>
            <a:endParaRPr/>
          </a:p>
        </p:txBody>
      </p:sp>
      <p:cxnSp>
        <p:nvCxnSpPr>
          <p:cNvPr id="13" name="Google Shape;13;p2"/>
          <p:cNvCxnSpPr/>
          <p:nvPr/>
        </p:nvCxnSpPr>
        <p:spPr>
          <a:xfrm>
            <a:off x="3815840" y="4083900"/>
            <a:ext cx="695700" cy="0"/>
          </a:xfrm>
          <a:prstGeom prst="straightConnector1">
            <a:avLst/>
          </a:prstGeom>
          <a:noFill/>
          <a:ln w="38100" cap="flat" cmpd="sng">
            <a:solidFill>
              <a:srgbClr val="FFFFFF"/>
            </a:solidFill>
            <a:prstDash val="solid"/>
            <a:round/>
            <a:headEnd type="none" w="med" len="med"/>
            <a:tailEnd type="none" w="med" len="med"/>
          </a:ln>
        </p:spPr>
      </p:cxnSp>
      <p:sp>
        <p:nvSpPr>
          <p:cNvPr id="6" name="Rectangle 5">
            <a:extLst>
              <a:ext uri="{FF2B5EF4-FFF2-40B4-BE49-F238E27FC236}">
                <a16:creationId xmlns:a16="http://schemas.microsoft.com/office/drawing/2014/main" id="{873FC700-CE23-41DF-8E1B-85226BFDBF14}"/>
              </a:ext>
            </a:extLst>
          </p:cNvPr>
          <p:cNvSpPr/>
          <p:nvPr userDrawn="1"/>
        </p:nvSpPr>
        <p:spPr>
          <a:xfrm>
            <a:off x="0" y="0"/>
            <a:ext cx="252248" cy="5143499"/>
          </a:xfrm>
          <a:prstGeom prst="rect">
            <a:avLst/>
          </a:prstGeom>
          <a:solidFill>
            <a:srgbClr val="111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p14:dur="250" advTm="20000">
        <p:wipe/>
      </p:transition>
    </mc:Choice>
    <mc:Fallback xmlns="">
      <p:transition advTm="20000">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274320">
              <a:buClrTx/>
            </a:pPr>
            <a:fld id="{FF7B8DCC-9B2C-4406-839D-AF203937BC5F}" type="datetimeFigureOut">
              <a:rPr lang="en-US" kern="1200" smtClean="0">
                <a:solidFill>
                  <a:prstClr val="black">
                    <a:tint val="75000"/>
                  </a:prstClr>
                </a:solidFill>
                <a:latin typeface="Calibri" panose="020F0502020204030204"/>
                <a:ea typeface="+mn-ea"/>
                <a:cs typeface="+mn-cs"/>
              </a:rPr>
              <a:pPr defTabSz="274320">
                <a:buClrTx/>
              </a:pPr>
              <a:t>7/14/2022</a:t>
            </a:fld>
            <a:endParaRPr lang="en-US"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274320">
              <a:buClrTx/>
            </a:pPr>
            <a:endParaRPr lang="en-US"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274320">
              <a:buClrTx/>
            </a:pPr>
            <a:fld id="{D53368E9-1F9D-45B1-9330-AA766BDE2591}" type="slidenum">
              <a:rPr lang="en-US" kern="1200" smtClean="0">
                <a:solidFill>
                  <a:prstClr val="black">
                    <a:tint val="75000"/>
                  </a:prstClr>
                </a:solidFill>
                <a:latin typeface="Calibri" panose="020F0502020204030204"/>
                <a:ea typeface="+mn-ea"/>
                <a:cs typeface="+mn-cs"/>
              </a:rPr>
              <a:pPr defTabSz="27432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776486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274320">
              <a:buClrTx/>
            </a:pPr>
            <a:fld id="{FF7B8DCC-9B2C-4406-839D-AF203937BC5F}" type="datetimeFigureOut">
              <a:rPr lang="en-US" kern="1200" smtClean="0">
                <a:solidFill>
                  <a:prstClr val="black">
                    <a:tint val="75000"/>
                  </a:prstClr>
                </a:solidFill>
                <a:latin typeface="Calibri" panose="020F0502020204030204"/>
                <a:ea typeface="+mn-ea"/>
                <a:cs typeface="+mn-cs"/>
              </a:rPr>
              <a:pPr defTabSz="274320">
                <a:buClrTx/>
              </a:pPr>
              <a:t>7/14/2022</a:t>
            </a:fld>
            <a:endParaRPr lang="en-US"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274320">
              <a:buClrTx/>
            </a:pPr>
            <a:endParaRPr lang="en-US"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274320">
              <a:buClrTx/>
            </a:pPr>
            <a:fld id="{D53368E9-1F9D-45B1-9330-AA766BDE2591}" type="slidenum">
              <a:rPr lang="en-US" kern="1200" smtClean="0">
                <a:solidFill>
                  <a:prstClr val="black">
                    <a:tint val="75000"/>
                  </a:prstClr>
                </a:solidFill>
                <a:latin typeface="Calibri" panose="020F0502020204030204"/>
                <a:ea typeface="+mn-ea"/>
                <a:cs typeface="+mn-cs"/>
              </a:rPr>
              <a:pPr defTabSz="27432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18679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274320">
              <a:buClrTx/>
            </a:pPr>
            <a:fld id="{FF7B8DCC-9B2C-4406-839D-AF203937BC5F}" type="datetimeFigureOut">
              <a:rPr lang="en-US" kern="1200" smtClean="0">
                <a:solidFill>
                  <a:prstClr val="black">
                    <a:tint val="75000"/>
                  </a:prstClr>
                </a:solidFill>
                <a:latin typeface="Calibri" panose="020F0502020204030204"/>
                <a:ea typeface="+mn-ea"/>
                <a:cs typeface="+mn-cs"/>
              </a:rPr>
              <a:pPr defTabSz="274320">
                <a:buClrTx/>
              </a:pPr>
              <a:t>7/14/2022</a:t>
            </a:fld>
            <a:endParaRPr lang="en-US"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274320">
              <a:buClrTx/>
            </a:pPr>
            <a:endParaRPr lang="en-US"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274320">
              <a:buClrTx/>
            </a:pPr>
            <a:fld id="{D53368E9-1F9D-45B1-9330-AA766BDE2591}" type="slidenum">
              <a:rPr lang="en-US" kern="1200" smtClean="0">
                <a:solidFill>
                  <a:prstClr val="black">
                    <a:tint val="75000"/>
                  </a:prstClr>
                </a:solidFill>
                <a:latin typeface="Calibri" panose="020F0502020204030204"/>
                <a:ea typeface="+mn-ea"/>
                <a:cs typeface="+mn-cs"/>
              </a:rPr>
              <a:pPr defTabSz="27432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951959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274320">
              <a:buClrTx/>
            </a:pPr>
            <a:fld id="{FF7B8DCC-9B2C-4406-839D-AF203937BC5F}" type="datetimeFigureOut">
              <a:rPr lang="en-US" kern="1200" smtClean="0">
                <a:solidFill>
                  <a:prstClr val="black">
                    <a:tint val="75000"/>
                  </a:prstClr>
                </a:solidFill>
                <a:latin typeface="Calibri" panose="020F0502020204030204"/>
                <a:ea typeface="+mn-ea"/>
                <a:cs typeface="+mn-cs"/>
              </a:rPr>
              <a:pPr defTabSz="274320">
                <a:buClrTx/>
              </a:pPr>
              <a:t>7/14/2022</a:t>
            </a:fld>
            <a:endParaRPr lang="en-US"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274320">
              <a:buClrTx/>
            </a:pPr>
            <a:endParaRPr lang="en-US"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274320">
              <a:buClrTx/>
            </a:pPr>
            <a:fld id="{D53368E9-1F9D-45B1-9330-AA766BDE2591}" type="slidenum">
              <a:rPr lang="en-US" kern="1200" smtClean="0">
                <a:solidFill>
                  <a:prstClr val="black">
                    <a:tint val="75000"/>
                  </a:prstClr>
                </a:solidFill>
                <a:latin typeface="Calibri" panose="020F0502020204030204"/>
                <a:ea typeface="+mn-ea"/>
                <a:cs typeface="+mn-cs"/>
              </a:rPr>
              <a:pPr defTabSz="27432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615960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F7B8DCC-9B2C-4406-839D-AF203937BC5F}" type="datetimeFigureOut">
              <a:rPr lang="en-US" smtClean="0"/>
              <a:t>7/14/2022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3368E9-1F9D-45B1-9330-AA766BDE2591}" type="slidenum">
              <a:rPr lang="en-US" smtClean="0"/>
              <a:t>‹#›</a:t>
            </a:fld>
            <a:endParaRPr lang="en-US" dirty="0"/>
          </a:p>
        </p:txBody>
      </p:sp>
    </p:spTree>
    <p:extLst>
      <p:ext uri="{BB962C8B-B14F-4D97-AF65-F5344CB8AC3E}">
        <p14:creationId xmlns:p14="http://schemas.microsoft.com/office/powerpoint/2010/main" val="1620911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7B8DCC-9B2C-4406-839D-AF203937BC5F}" type="datetimeFigureOut">
              <a:rPr lang="en-US" smtClean="0"/>
              <a:t>7/14/2022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3368E9-1F9D-45B1-9330-AA766BDE2591}" type="slidenum">
              <a:rPr lang="en-US" smtClean="0"/>
              <a:t>‹#›</a:t>
            </a:fld>
            <a:endParaRPr lang="en-US" dirty="0"/>
          </a:p>
        </p:txBody>
      </p:sp>
    </p:spTree>
    <p:extLst>
      <p:ext uri="{BB962C8B-B14F-4D97-AF65-F5344CB8AC3E}">
        <p14:creationId xmlns:p14="http://schemas.microsoft.com/office/powerpoint/2010/main" val="3566268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7B8DCC-9B2C-4406-839D-AF203937BC5F}" type="datetimeFigureOut">
              <a:rPr lang="en-US" smtClean="0"/>
              <a:t>7/14/2022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3368E9-1F9D-45B1-9330-AA766BDE2591}" type="slidenum">
              <a:rPr lang="en-US" smtClean="0"/>
              <a:t>‹#›</a:t>
            </a:fld>
            <a:endParaRPr lang="en-US" dirty="0"/>
          </a:p>
        </p:txBody>
      </p:sp>
    </p:spTree>
    <p:extLst>
      <p:ext uri="{BB962C8B-B14F-4D97-AF65-F5344CB8AC3E}">
        <p14:creationId xmlns:p14="http://schemas.microsoft.com/office/powerpoint/2010/main" val="1680246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F7B8DCC-9B2C-4406-839D-AF203937BC5F}" type="datetimeFigureOut">
              <a:rPr lang="en-US" smtClean="0"/>
              <a:t>7/14/2022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3368E9-1F9D-45B1-9330-AA766BDE2591}" type="slidenum">
              <a:rPr lang="en-US" smtClean="0"/>
              <a:t>‹#›</a:t>
            </a:fld>
            <a:endParaRPr lang="en-US" dirty="0"/>
          </a:p>
        </p:txBody>
      </p:sp>
    </p:spTree>
    <p:extLst>
      <p:ext uri="{BB962C8B-B14F-4D97-AF65-F5344CB8AC3E}">
        <p14:creationId xmlns:p14="http://schemas.microsoft.com/office/powerpoint/2010/main" val="442692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F7B8DCC-9B2C-4406-839D-AF203937BC5F}" type="datetimeFigureOut">
              <a:rPr lang="en-US" smtClean="0"/>
              <a:t>7/14/2022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3368E9-1F9D-45B1-9330-AA766BDE2591}" type="slidenum">
              <a:rPr lang="en-US" smtClean="0"/>
              <a:t>‹#›</a:t>
            </a:fld>
            <a:endParaRPr lang="en-US" dirty="0"/>
          </a:p>
        </p:txBody>
      </p:sp>
    </p:spTree>
    <p:extLst>
      <p:ext uri="{BB962C8B-B14F-4D97-AF65-F5344CB8AC3E}">
        <p14:creationId xmlns:p14="http://schemas.microsoft.com/office/powerpoint/2010/main" val="12088771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F7B8DCC-9B2C-4406-839D-AF203937BC5F}" type="datetimeFigureOut">
              <a:rPr lang="en-US" smtClean="0"/>
              <a:t>7/14/2022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3368E9-1F9D-45B1-9330-AA766BDE2591}" type="slidenum">
              <a:rPr lang="en-US" smtClean="0"/>
              <a:t>‹#›</a:t>
            </a:fld>
            <a:endParaRPr lang="en-US" dirty="0"/>
          </a:p>
        </p:txBody>
      </p:sp>
    </p:spTree>
    <p:extLst>
      <p:ext uri="{BB962C8B-B14F-4D97-AF65-F5344CB8AC3E}">
        <p14:creationId xmlns:p14="http://schemas.microsoft.com/office/powerpoint/2010/main" val="2301846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Half - Text left">
  <p:cSld name="TITLE_AND_BODY_1">
    <p:spTree>
      <p:nvGrpSpPr>
        <p:cNvPr id="1" name="Shape 39"/>
        <p:cNvGrpSpPr/>
        <p:nvPr/>
      </p:nvGrpSpPr>
      <p:grpSpPr>
        <a:xfrm>
          <a:off x="0" y="0"/>
          <a:ext cx="0" cy="0"/>
          <a:chOff x="0" y="0"/>
          <a:chExt cx="0" cy="0"/>
        </a:xfrm>
      </p:grpSpPr>
      <p:sp>
        <p:nvSpPr>
          <p:cNvPr id="42" name="Google Shape;42;p6"/>
          <p:cNvSpPr txBox="1">
            <a:spLocks noGrp="1"/>
          </p:cNvSpPr>
          <p:nvPr>
            <p:ph type="title"/>
          </p:nvPr>
        </p:nvSpPr>
        <p:spPr>
          <a:xfrm>
            <a:off x="433768" y="693650"/>
            <a:ext cx="3692400" cy="7689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3" name="Google Shape;43;p6"/>
          <p:cNvSpPr txBox="1">
            <a:spLocks noGrp="1"/>
          </p:cNvSpPr>
          <p:nvPr>
            <p:ph type="body" idx="1"/>
          </p:nvPr>
        </p:nvSpPr>
        <p:spPr>
          <a:xfrm>
            <a:off x="433768" y="1585101"/>
            <a:ext cx="3692400" cy="33408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Clr>
                <a:srgbClr val="FFFFFF"/>
              </a:buClr>
              <a:buSzPts val="1800"/>
              <a:buChar char="▫"/>
              <a:defRPr>
                <a:solidFill>
                  <a:srgbClr val="FFFFFF"/>
                </a:solidFill>
              </a:defRPr>
            </a:lvl1pPr>
            <a:lvl2pPr marL="914400" lvl="1" indent="-342900" rtl="0">
              <a:spcBef>
                <a:spcPts val="0"/>
              </a:spcBef>
              <a:spcAft>
                <a:spcPts val="0"/>
              </a:spcAft>
              <a:buClr>
                <a:srgbClr val="FFFFFF"/>
              </a:buClr>
              <a:buSzPts val="1800"/>
              <a:buChar char="▪"/>
              <a:defRPr>
                <a:solidFill>
                  <a:srgbClr val="FFFFFF"/>
                </a:solidFill>
              </a:defRPr>
            </a:lvl2pPr>
            <a:lvl3pPr marL="1371600" lvl="2" indent="-342900" rtl="0">
              <a:spcBef>
                <a:spcPts val="0"/>
              </a:spcBef>
              <a:spcAft>
                <a:spcPts val="0"/>
              </a:spcAft>
              <a:buClr>
                <a:srgbClr val="FFFFFF"/>
              </a:buClr>
              <a:buSzPts val="1800"/>
              <a:buChar char="▫"/>
              <a:defRPr>
                <a:solidFill>
                  <a:srgbClr val="FFFFFF"/>
                </a:solidFill>
              </a:defRPr>
            </a:lvl3pPr>
            <a:lvl4pPr marL="1828800" lvl="3" indent="-342900" rtl="0">
              <a:spcBef>
                <a:spcPts val="0"/>
              </a:spcBef>
              <a:spcAft>
                <a:spcPts val="0"/>
              </a:spcAft>
              <a:buClr>
                <a:srgbClr val="FFFFFF"/>
              </a:buClr>
              <a:buSzPts val="1800"/>
              <a:buChar char="▪"/>
              <a:defRPr>
                <a:solidFill>
                  <a:srgbClr val="FFFFFF"/>
                </a:solidFill>
              </a:defRPr>
            </a:lvl4pPr>
            <a:lvl5pPr marL="2286000" lvl="4" indent="-342900" rtl="0">
              <a:spcBef>
                <a:spcPts val="0"/>
              </a:spcBef>
              <a:spcAft>
                <a:spcPts val="0"/>
              </a:spcAft>
              <a:buClr>
                <a:srgbClr val="FFFFFF"/>
              </a:buClr>
              <a:buSzPts val="1800"/>
              <a:buChar char="▫"/>
              <a:defRPr>
                <a:solidFill>
                  <a:srgbClr val="FFFFFF"/>
                </a:solidFill>
              </a:defRPr>
            </a:lvl5pPr>
            <a:lvl6pPr marL="2743200" lvl="5" indent="-342900" rtl="0">
              <a:spcBef>
                <a:spcPts val="0"/>
              </a:spcBef>
              <a:spcAft>
                <a:spcPts val="0"/>
              </a:spcAft>
              <a:buClr>
                <a:srgbClr val="FFFFFF"/>
              </a:buClr>
              <a:buSzPts val="1800"/>
              <a:buChar char="▪"/>
              <a:defRPr>
                <a:solidFill>
                  <a:srgbClr val="FFFFFF"/>
                </a:solidFill>
              </a:defRPr>
            </a:lvl6pPr>
            <a:lvl7pPr marL="3200400" lvl="6" indent="-342900" rtl="0">
              <a:spcBef>
                <a:spcPts val="0"/>
              </a:spcBef>
              <a:spcAft>
                <a:spcPts val="0"/>
              </a:spcAft>
              <a:buClr>
                <a:srgbClr val="FFFFFF"/>
              </a:buClr>
              <a:buSzPts val="1800"/>
              <a:buChar char="▫"/>
              <a:defRPr>
                <a:solidFill>
                  <a:srgbClr val="FFFFFF"/>
                </a:solidFill>
              </a:defRPr>
            </a:lvl7pPr>
            <a:lvl8pPr marL="3657600" lvl="7" indent="-342900" rtl="0">
              <a:spcBef>
                <a:spcPts val="0"/>
              </a:spcBef>
              <a:spcAft>
                <a:spcPts val="0"/>
              </a:spcAft>
              <a:buClr>
                <a:srgbClr val="FFFFFF"/>
              </a:buClr>
              <a:buSzPts val="1800"/>
              <a:buChar char="▪"/>
              <a:defRPr>
                <a:solidFill>
                  <a:srgbClr val="FFFFFF"/>
                </a:solidFill>
              </a:defRPr>
            </a:lvl8pPr>
            <a:lvl9pPr marL="4114800" lvl="8" indent="-342900" rtl="0">
              <a:spcBef>
                <a:spcPts val="0"/>
              </a:spcBef>
              <a:spcAft>
                <a:spcPts val="0"/>
              </a:spcAft>
              <a:buClr>
                <a:srgbClr val="FFFFFF"/>
              </a:buClr>
              <a:buSzPts val="1800"/>
              <a:buChar char="▫"/>
              <a:defRPr>
                <a:solidFill>
                  <a:srgbClr val="FFFFFF"/>
                </a:solidFill>
              </a:defRPr>
            </a:lvl9pPr>
          </a:lstStyle>
          <a:p>
            <a:endParaRPr dirty="0"/>
          </a:p>
        </p:txBody>
      </p:sp>
      <p:sp>
        <p:nvSpPr>
          <p:cNvPr id="45" name="Google Shape;45;p6"/>
          <p:cNvSpPr/>
          <p:nvPr/>
        </p:nvSpPr>
        <p:spPr>
          <a:xfrm>
            <a:off x="0" y="0"/>
            <a:ext cx="536700" cy="536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p14:dur="250" advTm="20000">
        <p:wipe/>
      </p:transition>
    </mc:Choice>
    <mc:Fallback xmlns="">
      <p:transition advTm="20000">
        <p:wip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7B8DCC-9B2C-4406-839D-AF203937BC5F}" type="datetimeFigureOut">
              <a:rPr lang="en-US" smtClean="0"/>
              <a:t>7/14/2022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3368E9-1F9D-45B1-9330-AA766BDE2591}" type="slidenum">
              <a:rPr lang="en-US" smtClean="0"/>
              <a:t>‹#›</a:t>
            </a:fld>
            <a:endParaRPr lang="en-US" dirty="0"/>
          </a:p>
        </p:txBody>
      </p:sp>
    </p:spTree>
    <p:extLst>
      <p:ext uri="{BB962C8B-B14F-4D97-AF65-F5344CB8AC3E}">
        <p14:creationId xmlns:p14="http://schemas.microsoft.com/office/powerpoint/2010/main" val="28188424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F7B8DCC-9B2C-4406-839D-AF203937BC5F}" type="datetimeFigureOut">
              <a:rPr lang="en-US" smtClean="0"/>
              <a:t>7/14/2022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3368E9-1F9D-45B1-9330-AA766BDE2591}" type="slidenum">
              <a:rPr lang="en-US" smtClean="0"/>
              <a:t>‹#›</a:t>
            </a:fld>
            <a:endParaRPr lang="en-US" dirty="0"/>
          </a:p>
        </p:txBody>
      </p:sp>
    </p:spTree>
    <p:extLst>
      <p:ext uri="{BB962C8B-B14F-4D97-AF65-F5344CB8AC3E}">
        <p14:creationId xmlns:p14="http://schemas.microsoft.com/office/powerpoint/2010/main" val="4011660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F7B8DCC-9B2C-4406-839D-AF203937BC5F}" type="datetimeFigureOut">
              <a:rPr lang="en-US" smtClean="0"/>
              <a:t>7/14/2022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3368E9-1F9D-45B1-9330-AA766BDE2591}" type="slidenum">
              <a:rPr lang="en-US" smtClean="0"/>
              <a:t>‹#›</a:t>
            </a:fld>
            <a:endParaRPr lang="en-US" dirty="0"/>
          </a:p>
        </p:txBody>
      </p:sp>
    </p:spTree>
    <p:extLst>
      <p:ext uri="{BB962C8B-B14F-4D97-AF65-F5344CB8AC3E}">
        <p14:creationId xmlns:p14="http://schemas.microsoft.com/office/powerpoint/2010/main" val="20548908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7B8DCC-9B2C-4406-839D-AF203937BC5F}" type="datetimeFigureOut">
              <a:rPr lang="en-US" smtClean="0"/>
              <a:t>7/14/2022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3368E9-1F9D-45B1-9330-AA766BDE2591}" type="slidenum">
              <a:rPr lang="en-US" smtClean="0"/>
              <a:t>‹#›</a:t>
            </a:fld>
            <a:endParaRPr lang="en-US" dirty="0"/>
          </a:p>
        </p:txBody>
      </p:sp>
    </p:spTree>
    <p:extLst>
      <p:ext uri="{BB962C8B-B14F-4D97-AF65-F5344CB8AC3E}">
        <p14:creationId xmlns:p14="http://schemas.microsoft.com/office/powerpoint/2010/main" val="16594802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7B8DCC-9B2C-4406-839D-AF203937BC5F}" type="datetimeFigureOut">
              <a:rPr lang="en-US" smtClean="0"/>
              <a:t>7/14/2022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3368E9-1F9D-45B1-9330-AA766BDE2591}" type="slidenum">
              <a:rPr lang="en-US" smtClean="0"/>
              <a:t>‹#›</a:t>
            </a:fld>
            <a:endParaRPr lang="en-US" dirty="0"/>
          </a:p>
        </p:txBody>
      </p:sp>
    </p:spTree>
    <p:extLst>
      <p:ext uri="{BB962C8B-B14F-4D97-AF65-F5344CB8AC3E}">
        <p14:creationId xmlns:p14="http://schemas.microsoft.com/office/powerpoint/2010/main" val="32727225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F7B8DCC-9B2C-4406-839D-AF203937BC5F}" type="datetimeFigureOut">
              <a:rPr lang="en-US" smtClean="0"/>
              <a:t>7/14/2022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3368E9-1F9D-45B1-9330-AA766BDE2591}" type="slidenum">
              <a:rPr lang="en-US" smtClean="0"/>
              <a:t>‹#›</a:t>
            </a:fld>
            <a:endParaRPr lang="en-US" dirty="0"/>
          </a:p>
        </p:txBody>
      </p:sp>
    </p:spTree>
    <p:extLst>
      <p:ext uri="{BB962C8B-B14F-4D97-AF65-F5344CB8AC3E}">
        <p14:creationId xmlns:p14="http://schemas.microsoft.com/office/powerpoint/2010/main" val="1759047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7B8DCC-9B2C-4406-839D-AF203937BC5F}" type="datetimeFigureOut">
              <a:rPr lang="en-US" smtClean="0"/>
              <a:t>7/14/2022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3368E9-1F9D-45B1-9330-AA766BDE2591}" type="slidenum">
              <a:rPr lang="en-US" smtClean="0"/>
              <a:t>‹#›</a:t>
            </a:fld>
            <a:endParaRPr lang="en-US" dirty="0"/>
          </a:p>
        </p:txBody>
      </p:sp>
    </p:spTree>
    <p:extLst>
      <p:ext uri="{BB962C8B-B14F-4D97-AF65-F5344CB8AC3E}">
        <p14:creationId xmlns:p14="http://schemas.microsoft.com/office/powerpoint/2010/main" val="37339455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7B8DCC-9B2C-4406-839D-AF203937BC5F}" type="datetimeFigureOut">
              <a:rPr lang="en-US" smtClean="0"/>
              <a:t>7/14/2022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3368E9-1F9D-45B1-9330-AA766BDE2591}" type="slidenum">
              <a:rPr lang="en-US" smtClean="0"/>
              <a:t>‹#›</a:t>
            </a:fld>
            <a:endParaRPr lang="en-US" dirty="0"/>
          </a:p>
        </p:txBody>
      </p:sp>
    </p:spTree>
    <p:extLst>
      <p:ext uri="{BB962C8B-B14F-4D97-AF65-F5344CB8AC3E}">
        <p14:creationId xmlns:p14="http://schemas.microsoft.com/office/powerpoint/2010/main" val="23772855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F7B8DCC-9B2C-4406-839D-AF203937BC5F}" type="datetimeFigureOut">
              <a:rPr lang="en-US" smtClean="0"/>
              <a:t>7/14/2022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3368E9-1F9D-45B1-9330-AA766BDE2591}" type="slidenum">
              <a:rPr lang="en-US" smtClean="0"/>
              <a:t>‹#›</a:t>
            </a:fld>
            <a:endParaRPr lang="en-US" dirty="0"/>
          </a:p>
        </p:txBody>
      </p:sp>
    </p:spTree>
    <p:extLst>
      <p:ext uri="{BB962C8B-B14F-4D97-AF65-F5344CB8AC3E}">
        <p14:creationId xmlns:p14="http://schemas.microsoft.com/office/powerpoint/2010/main" val="25257999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F7B8DCC-9B2C-4406-839D-AF203937BC5F}" type="datetimeFigureOut">
              <a:rPr lang="en-US" smtClean="0"/>
              <a:t>7/14/2022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3368E9-1F9D-45B1-9330-AA766BDE2591}" type="slidenum">
              <a:rPr lang="en-US" smtClean="0"/>
              <a:t>‹#›</a:t>
            </a:fld>
            <a:endParaRPr lang="en-US" dirty="0"/>
          </a:p>
        </p:txBody>
      </p:sp>
    </p:spTree>
    <p:extLst>
      <p:ext uri="{BB962C8B-B14F-4D97-AF65-F5344CB8AC3E}">
        <p14:creationId xmlns:p14="http://schemas.microsoft.com/office/powerpoint/2010/main" val="3854857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274320">
              <a:buClrTx/>
            </a:pPr>
            <a:fld id="{FF7B8DCC-9B2C-4406-839D-AF203937BC5F}" type="datetimeFigureOut">
              <a:rPr lang="en-US" kern="1200" smtClean="0">
                <a:solidFill>
                  <a:prstClr val="black">
                    <a:tint val="75000"/>
                  </a:prstClr>
                </a:solidFill>
                <a:latin typeface="Calibri" panose="020F0502020204030204"/>
                <a:ea typeface="+mn-ea"/>
                <a:cs typeface="+mn-cs"/>
              </a:rPr>
              <a:pPr defTabSz="274320">
                <a:buClrTx/>
              </a:pPr>
              <a:t>7/14/2022</a:t>
            </a:fld>
            <a:endParaRPr lang="en-US"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274320">
              <a:buClrTx/>
            </a:pPr>
            <a:endParaRPr lang="en-US"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274320">
              <a:buClrTx/>
            </a:pPr>
            <a:fld id="{D53368E9-1F9D-45B1-9330-AA766BDE2591}" type="slidenum">
              <a:rPr lang="en-US" kern="1200" smtClean="0">
                <a:solidFill>
                  <a:prstClr val="black">
                    <a:tint val="75000"/>
                  </a:prstClr>
                </a:solidFill>
                <a:latin typeface="Calibri" panose="020F0502020204030204"/>
                <a:ea typeface="+mn-ea"/>
                <a:cs typeface="+mn-cs"/>
              </a:rPr>
              <a:pPr defTabSz="27432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129910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F7B8DCC-9B2C-4406-839D-AF203937BC5F}" type="datetimeFigureOut">
              <a:rPr lang="en-US" smtClean="0"/>
              <a:t>7/14/2022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3368E9-1F9D-45B1-9330-AA766BDE2591}" type="slidenum">
              <a:rPr lang="en-US" smtClean="0"/>
              <a:t>‹#›</a:t>
            </a:fld>
            <a:endParaRPr lang="en-US" dirty="0"/>
          </a:p>
        </p:txBody>
      </p:sp>
    </p:spTree>
    <p:extLst>
      <p:ext uri="{BB962C8B-B14F-4D97-AF65-F5344CB8AC3E}">
        <p14:creationId xmlns:p14="http://schemas.microsoft.com/office/powerpoint/2010/main" val="11370336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7B8DCC-9B2C-4406-839D-AF203937BC5F}" type="datetimeFigureOut">
              <a:rPr lang="en-US" smtClean="0"/>
              <a:t>7/14/2022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3368E9-1F9D-45B1-9330-AA766BDE2591}" type="slidenum">
              <a:rPr lang="en-US" smtClean="0"/>
              <a:t>‹#›</a:t>
            </a:fld>
            <a:endParaRPr lang="en-US" dirty="0"/>
          </a:p>
        </p:txBody>
      </p:sp>
    </p:spTree>
    <p:extLst>
      <p:ext uri="{BB962C8B-B14F-4D97-AF65-F5344CB8AC3E}">
        <p14:creationId xmlns:p14="http://schemas.microsoft.com/office/powerpoint/2010/main" val="19148076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F7B8DCC-9B2C-4406-839D-AF203937BC5F}" type="datetimeFigureOut">
              <a:rPr lang="en-US" smtClean="0"/>
              <a:t>7/14/2022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3368E9-1F9D-45B1-9330-AA766BDE2591}" type="slidenum">
              <a:rPr lang="en-US" smtClean="0"/>
              <a:t>‹#›</a:t>
            </a:fld>
            <a:endParaRPr lang="en-US" dirty="0"/>
          </a:p>
        </p:txBody>
      </p:sp>
    </p:spTree>
    <p:extLst>
      <p:ext uri="{BB962C8B-B14F-4D97-AF65-F5344CB8AC3E}">
        <p14:creationId xmlns:p14="http://schemas.microsoft.com/office/powerpoint/2010/main" val="32602449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F7B8DCC-9B2C-4406-839D-AF203937BC5F}" type="datetimeFigureOut">
              <a:rPr lang="en-US" smtClean="0"/>
              <a:t>7/14/2022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3368E9-1F9D-45B1-9330-AA766BDE2591}" type="slidenum">
              <a:rPr lang="en-US" smtClean="0"/>
              <a:t>‹#›</a:t>
            </a:fld>
            <a:endParaRPr lang="en-US" dirty="0"/>
          </a:p>
        </p:txBody>
      </p:sp>
    </p:spTree>
    <p:extLst>
      <p:ext uri="{BB962C8B-B14F-4D97-AF65-F5344CB8AC3E}">
        <p14:creationId xmlns:p14="http://schemas.microsoft.com/office/powerpoint/2010/main" val="2080634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7B8DCC-9B2C-4406-839D-AF203937BC5F}" type="datetimeFigureOut">
              <a:rPr lang="en-US" smtClean="0"/>
              <a:t>7/14/2022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3368E9-1F9D-45B1-9330-AA766BDE2591}" type="slidenum">
              <a:rPr lang="en-US" smtClean="0"/>
              <a:t>‹#›</a:t>
            </a:fld>
            <a:endParaRPr lang="en-US" dirty="0"/>
          </a:p>
        </p:txBody>
      </p:sp>
    </p:spTree>
    <p:extLst>
      <p:ext uri="{BB962C8B-B14F-4D97-AF65-F5344CB8AC3E}">
        <p14:creationId xmlns:p14="http://schemas.microsoft.com/office/powerpoint/2010/main" val="451906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7B8DCC-9B2C-4406-839D-AF203937BC5F}" type="datetimeFigureOut">
              <a:rPr lang="en-US" smtClean="0"/>
              <a:t>7/14/2022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3368E9-1F9D-45B1-9330-AA766BDE2591}" type="slidenum">
              <a:rPr lang="en-US" smtClean="0"/>
              <a:t>‹#›</a:t>
            </a:fld>
            <a:endParaRPr lang="en-US" dirty="0"/>
          </a:p>
        </p:txBody>
      </p:sp>
    </p:spTree>
    <p:extLst>
      <p:ext uri="{BB962C8B-B14F-4D97-AF65-F5344CB8AC3E}">
        <p14:creationId xmlns:p14="http://schemas.microsoft.com/office/powerpoint/2010/main" val="3192242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274320">
              <a:buClrTx/>
            </a:pPr>
            <a:fld id="{FF7B8DCC-9B2C-4406-839D-AF203937BC5F}" type="datetimeFigureOut">
              <a:rPr lang="en-US" kern="1200" smtClean="0">
                <a:solidFill>
                  <a:prstClr val="black">
                    <a:tint val="75000"/>
                  </a:prstClr>
                </a:solidFill>
                <a:latin typeface="Calibri" panose="020F0502020204030204"/>
                <a:ea typeface="+mn-ea"/>
                <a:cs typeface="+mn-cs"/>
              </a:rPr>
              <a:pPr defTabSz="274320">
                <a:buClrTx/>
              </a:pPr>
              <a:t>7/14/2022</a:t>
            </a:fld>
            <a:endParaRPr lang="en-US"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274320">
              <a:buClrTx/>
            </a:pPr>
            <a:endParaRPr lang="en-US"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274320">
              <a:buClrTx/>
            </a:pPr>
            <a:fld id="{D53368E9-1F9D-45B1-9330-AA766BDE2591}" type="slidenum">
              <a:rPr lang="en-US" kern="1200" smtClean="0">
                <a:solidFill>
                  <a:prstClr val="black">
                    <a:tint val="75000"/>
                  </a:prstClr>
                </a:solidFill>
                <a:latin typeface="Calibri" panose="020F0502020204030204"/>
                <a:ea typeface="+mn-ea"/>
                <a:cs typeface="+mn-cs"/>
              </a:rPr>
              <a:pPr defTabSz="27432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36223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274320">
              <a:buClrTx/>
            </a:pPr>
            <a:fld id="{FF7B8DCC-9B2C-4406-839D-AF203937BC5F}" type="datetimeFigureOut">
              <a:rPr lang="en-US" kern="1200" smtClean="0">
                <a:solidFill>
                  <a:prstClr val="black">
                    <a:tint val="75000"/>
                  </a:prstClr>
                </a:solidFill>
                <a:latin typeface="Calibri" panose="020F0502020204030204"/>
                <a:ea typeface="+mn-ea"/>
                <a:cs typeface="+mn-cs"/>
              </a:rPr>
              <a:pPr defTabSz="274320">
                <a:buClrTx/>
              </a:pPr>
              <a:t>7/14/2022</a:t>
            </a:fld>
            <a:endParaRPr lang="en-US"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274320">
              <a:buClrTx/>
            </a:pPr>
            <a:endParaRPr lang="en-US"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274320">
              <a:buClrTx/>
            </a:pPr>
            <a:fld id="{D53368E9-1F9D-45B1-9330-AA766BDE2591}" type="slidenum">
              <a:rPr lang="en-US" kern="1200" smtClean="0">
                <a:solidFill>
                  <a:prstClr val="black">
                    <a:tint val="75000"/>
                  </a:prstClr>
                </a:solidFill>
                <a:latin typeface="Calibri" panose="020F0502020204030204"/>
                <a:ea typeface="+mn-ea"/>
                <a:cs typeface="+mn-cs"/>
              </a:rPr>
              <a:pPr defTabSz="27432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75440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274320">
              <a:buClrTx/>
            </a:pPr>
            <a:fld id="{FF7B8DCC-9B2C-4406-839D-AF203937BC5F}" type="datetimeFigureOut">
              <a:rPr lang="en-US" kern="1200" smtClean="0">
                <a:solidFill>
                  <a:prstClr val="black">
                    <a:tint val="75000"/>
                  </a:prstClr>
                </a:solidFill>
                <a:latin typeface="Calibri" panose="020F0502020204030204"/>
                <a:ea typeface="+mn-ea"/>
                <a:cs typeface="+mn-cs"/>
              </a:rPr>
              <a:pPr defTabSz="274320">
                <a:buClrTx/>
              </a:pPr>
              <a:t>7/14/2022</a:t>
            </a:fld>
            <a:endParaRPr lang="en-US"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274320">
              <a:buClrTx/>
            </a:pPr>
            <a:endParaRPr lang="en-US"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274320">
              <a:buClrTx/>
            </a:pPr>
            <a:fld id="{D53368E9-1F9D-45B1-9330-AA766BDE2591}" type="slidenum">
              <a:rPr lang="en-US" kern="1200" smtClean="0">
                <a:solidFill>
                  <a:prstClr val="black">
                    <a:tint val="75000"/>
                  </a:prstClr>
                </a:solidFill>
                <a:latin typeface="Calibri" panose="020F0502020204030204"/>
                <a:ea typeface="+mn-ea"/>
                <a:cs typeface="+mn-cs"/>
              </a:rPr>
              <a:pPr defTabSz="27432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71223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274320">
              <a:buClrTx/>
            </a:pPr>
            <a:fld id="{FF7B8DCC-9B2C-4406-839D-AF203937BC5F}" type="datetimeFigureOut">
              <a:rPr lang="en-US" kern="1200" smtClean="0">
                <a:solidFill>
                  <a:prstClr val="black">
                    <a:tint val="75000"/>
                  </a:prstClr>
                </a:solidFill>
                <a:latin typeface="Calibri" panose="020F0502020204030204"/>
                <a:ea typeface="+mn-ea"/>
                <a:cs typeface="+mn-cs"/>
              </a:rPr>
              <a:pPr defTabSz="274320">
                <a:buClrTx/>
              </a:pPr>
              <a:t>7/14/2022</a:t>
            </a:fld>
            <a:endParaRPr lang="en-US" kern="1200" dirty="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274320">
              <a:buClrTx/>
            </a:pPr>
            <a:endParaRPr lang="en-US" kern="1200" dirty="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274320">
              <a:buClrTx/>
            </a:pPr>
            <a:fld id="{D53368E9-1F9D-45B1-9330-AA766BDE2591}" type="slidenum">
              <a:rPr lang="en-US" kern="1200" smtClean="0">
                <a:solidFill>
                  <a:prstClr val="black">
                    <a:tint val="75000"/>
                  </a:prstClr>
                </a:solidFill>
                <a:latin typeface="Calibri" panose="020F0502020204030204"/>
                <a:ea typeface="+mn-ea"/>
                <a:cs typeface="+mn-cs"/>
              </a:rPr>
              <a:pPr defTabSz="27432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05531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274320">
              <a:buClrTx/>
            </a:pPr>
            <a:fld id="{FF7B8DCC-9B2C-4406-839D-AF203937BC5F}" type="datetimeFigureOut">
              <a:rPr lang="en-US" kern="1200" smtClean="0">
                <a:solidFill>
                  <a:prstClr val="black">
                    <a:tint val="75000"/>
                  </a:prstClr>
                </a:solidFill>
                <a:latin typeface="Calibri" panose="020F0502020204030204"/>
                <a:ea typeface="+mn-ea"/>
                <a:cs typeface="+mn-cs"/>
              </a:rPr>
              <a:pPr defTabSz="274320">
                <a:buClrTx/>
              </a:pPr>
              <a:t>7/14/2022</a:t>
            </a:fld>
            <a:endParaRPr lang="en-US" kern="1200" dirty="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274320">
              <a:buClrTx/>
            </a:pPr>
            <a:endParaRPr lang="en-US" kern="1200" dirty="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274320">
              <a:buClrTx/>
            </a:pPr>
            <a:fld id="{D53368E9-1F9D-45B1-9330-AA766BDE2591}" type="slidenum">
              <a:rPr lang="en-US" kern="1200" smtClean="0">
                <a:solidFill>
                  <a:prstClr val="black">
                    <a:tint val="75000"/>
                  </a:prstClr>
                </a:solidFill>
                <a:latin typeface="Calibri" panose="020F0502020204030204"/>
                <a:ea typeface="+mn-ea"/>
                <a:cs typeface="+mn-cs"/>
              </a:rPr>
              <a:pPr defTabSz="27432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97960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274320">
              <a:buClrTx/>
            </a:pPr>
            <a:fld id="{FF7B8DCC-9B2C-4406-839D-AF203937BC5F}" type="datetimeFigureOut">
              <a:rPr lang="en-US" kern="1200" smtClean="0">
                <a:solidFill>
                  <a:prstClr val="black">
                    <a:tint val="75000"/>
                  </a:prstClr>
                </a:solidFill>
                <a:latin typeface="Calibri" panose="020F0502020204030204"/>
                <a:ea typeface="+mn-ea"/>
                <a:cs typeface="+mn-cs"/>
              </a:rPr>
              <a:pPr defTabSz="274320">
                <a:buClrTx/>
              </a:pPr>
              <a:t>7/14/2022</a:t>
            </a:fld>
            <a:endParaRPr lang="en-US" kern="1200" dirty="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274320">
              <a:buClrTx/>
            </a:pPr>
            <a:endParaRPr lang="en-US" kern="1200" dirty="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274320">
              <a:buClrTx/>
            </a:pPr>
            <a:fld id="{D53368E9-1F9D-45B1-9330-AA766BDE2591}" type="slidenum">
              <a:rPr lang="en-US" kern="1200" smtClean="0">
                <a:solidFill>
                  <a:prstClr val="black">
                    <a:tint val="75000"/>
                  </a:prstClr>
                </a:solidFill>
                <a:latin typeface="Calibri" panose="020F0502020204030204"/>
                <a:ea typeface="+mn-ea"/>
                <a:cs typeface="+mn-cs"/>
              </a:rPr>
              <a:pPr defTabSz="27432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634113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294667"/>
              </a:buClr>
              <a:buSzPts val="1400"/>
              <a:buFont typeface="Merriweather"/>
              <a:buNone/>
              <a:defRPr b="1">
                <a:solidFill>
                  <a:srgbClr val="294667"/>
                </a:solidFill>
                <a:latin typeface="Merriweather"/>
                <a:ea typeface="Merriweather"/>
                <a:cs typeface="Merriweather"/>
                <a:sym typeface="Merriweather"/>
              </a:defRPr>
            </a:lvl1pPr>
            <a:lvl2pPr lvl="1">
              <a:spcBef>
                <a:spcPts val="0"/>
              </a:spcBef>
              <a:spcAft>
                <a:spcPts val="0"/>
              </a:spcAft>
              <a:buClr>
                <a:srgbClr val="294667"/>
              </a:buClr>
              <a:buSzPts val="1400"/>
              <a:buFont typeface="Merriweather"/>
              <a:buNone/>
              <a:defRPr b="1">
                <a:solidFill>
                  <a:srgbClr val="294667"/>
                </a:solidFill>
                <a:latin typeface="Merriweather"/>
                <a:ea typeface="Merriweather"/>
                <a:cs typeface="Merriweather"/>
                <a:sym typeface="Merriweather"/>
              </a:defRPr>
            </a:lvl2pPr>
            <a:lvl3pPr lvl="2">
              <a:spcBef>
                <a:spcPts val="0"/>
              </a:spcBef>
              <a:spcAft>
                <a:spcPts val="0"/>
              </a:spcAft>
              <a:buClr>
                <a:srgbClr val="294667"/>
              </a:buClr>
              <a:buSzPts val="1400"/>
              <a:buFont typeface="Merriweather"/>
              <a:buNone/>
              <a:defRPr b="1">
                <a:solidFill>
                  <a:srgbClr val="294667"/>
                </a:solidFill>
                <a:latin typeface="Merriweather"/>
                <a:ea typeface="Merriweather"/>
                <a:cs typeface="Merriweather"/>
                <a:sym typeface="Merriweather"/>
              </a:defRPr>
            </a:lvl3pPr>
            <a:lvl4pPr lvl="3">
              <a:spcBef>
                <a:spcPts val="0"/>
              </a:spcBef>
              <a:spcAft>
                <a:spcPts val="0"/>
              </a:spcAft>
              <a:buClr>
                <a:srgbClr val="294667"/>
              </a:buClr>
              <a:buSzPts val="1400"/>
              <a:buFont typeface="Merriweather"/>
              <a:buNone/>
              <a:defRPr b="1">
                <a:solidFill>
                  <a:srgbClr val="294667"/>
                </a:solidFill>
                <a:latin typeface="Merriweather"/>
                <a:ea typeface="Merriweather"/>
                <a:cs typeface="Merriweather"/>
                <a:sym typeface="Merriweather"/>
              </a:defRPr>
            </a:lvl4pPr>
            <a:lvl5pPr lvl="4">
              <a:spcBef>
                <a:spcPts val="0"/>
              </a:spcBef>
              <a:spcAft>
                <a:spcPts val="0"/>
              </a:spcAft>
              <a:buClr>
                <a:srgbClr val="294667"/>
              </a:buClr>
              <a:buSzPts val="1400"/>
              <a:buFont typeface="Merriweather"/>
              <a:buNone/>
              <a:defRPr b="1">
                <a:solidFill>
                  <a:srgbClr val="294667"/>
                </a:solidFill>
                <a:latin typeface="Merriweather"/>
                <a:ea typeface="Merriweather"/>
                <a:cs typeface="Merriweather"/>
                <a:sym typeface="Merriweather"/>
              </a:defRPr>
            </a:lvl5pPr>
            <a:lvl6pPr lvl="5">
              <a:spcBef>
                <a:spcPts val="0"/>
              </a:spcBef>
              <a:spcAft>
                <a:spcPts val="0"/>
              </a:spcAft>
              <a:buClr>
                <a:srgbClr val="294667"/>
              </a:buClr>
              <a:buSzPts val="1400"/>
              <a:buFont typeface="Merriweather"/>
              <a:buNone/>
              <a:defRPr b="1">
                <a:solidFill>
                  <a:srgbClr val="294667"/>
                </a:solidFill>
                <a:latin typeface="Merriweather"/>
                <a:ea typeface="Merriweather"/>
                <a:cs typeface="Merriweather"/>
                <a:sym typeface="Merriweather"/>
              </a:defRPr>
            </a:lvl6pPr>
            <a:lvl7pPr lvl="6">
              <a:spcBef>
                <a:spcPts val="0"/>
              </a:spcBef>
              <a:spcAft>
                <a:spcPts val="0"/>
              </a:spcAft>
              <a:buClr>
                <a:srgbClr val="294667"/>
              </a:buClr>
              <a:buSzPts val="1400"/>
              <a:buFont typeface="Merriweather"/>
              <a:buNone/>
              <a:defRPr b="1">
                <a:solidFill>
                  <a:srgbClr val="294667"/>
                </a:solidFill>
                <a:latin typeface="Merriweather"/>
                <a:ea typeface="Merriweather"/>
                <a:cs typeface="Merriweather"/>
                <a:sym typeface="Merriweather"/>
              </a:defRPr>
            </a:lvl7pPr>
            <a:lvl8pPr lvl="7">
              <a:spcBef>
                <a:spcPts val="0"/>
              </a:spcBef>
              <a:spcAft>
                <a:spcPts val="0"/>
              </a:spcAft>
              <a:buClr>
                <a:srgbClr val="294667"/>
              </a:buClr>
              <a:buSzPts val="1400"/>
              <a:buFont typeface="Merriweather"/>
              <a:buNone/>
              <a:defRPr b="1">
                <a:solidFill>
                  <a:srgbClr val="294667"/>
                </a:solidFill>
                <a:latin typeface="Merriweather"/>
                <a:ea typeface="Merriweather"/>
                <a:cs typeface="Merriweather"/>
                <a:sym typeface="Merriweather"/>
              </a:defRPr>
            </a:lvl8pPr>
            <a:lvl9pPr lvl="8">
              <a:spcBef>
                <a:spcPts val="0"/>
              </a:spcBef>
              <a:spcAft>
                <a:spcPts val="0"/>
              </a:spcAft>
              <a:buClr>
                <a:srgbClr val="294667"/>
              </a:buClr>
              <a:buSzPts val="1400"/>
              <a:buFont typeface="Merriweather"/>
              <a:buNone/>
              <a:defRPr b="1">
                <a:solidFill>
                  <a:srgbClr val="294667"/>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noAutofit/>
          </a:bodyPr>
          <a:lstStyle>
            <a:lvl1pPr marL="457200" lvl="0" indent="-342900">
              <a:spcBef>
                <a:spcPts val="600"/>
              </a:spcBef>
              <a:spcAft>
                <a:spcPts val="0"/>
              </a:spcAft>
              <a:buClr>
                <a:srgbClr val="FFA800"/>
              </a:buClr>
              <a:buSzPts val="1800"/>
              <a:buFont typeface="Open Sans"/>
              <a:buChar char="▫"/>
              <a:defRPr sz="1800">
                <a:solidFill>
                  <a:srgbClr val="021028"/>
                </a:solidFill>
                <a:latin typeface="Open Sans"/>
                <a:ea typeface="Open Sans"/>
                <a:cs typeface="Open Sans"/>
                <a:sym typeface="Open Sans"/>
              </a:defRPr>
            </a:lvl1pPr>
            <a:lvl2pPr marL="914400" lvl="1" indent="-342900">
              <a:spcBef>
                <a:spcPts val="0"/>
              </a:spcBef>
              <a:spcAft>
                <a:spcPts val="0"/>
              </a:spcAft>
              <a:buClr>
                <a:srgbClr val="FFA800"/>
              </a:buClr>
              <a:buSzPts val="1800"/>
              <a:buFont typeface="Open Sans"/>
              <a:buChar char="▪"/>
              <a:defRPr sz="1800">
                <a:solidFill>
                  <a:srgbClr val="021028"/>
                </a:solidFill>
                <a:latin typeface="Open Sans"/>
                <a:ea typeface="Open Sans"/>
                <a:cs typeface="Open Sans"/>
                <a:sym typeface="Open Sans"/>
              </a:defRPr>
            </a:lvl2pPr>
            <a:lvl3pPr marL="1371600" lvl="2" indent="-342900">
              <a:spcBef>
                <a:spcPts val="0"/>
              </a:spcBef>
              <a:spcAft>
                <a:spcPts val="0"/>
              </a:spcAft>
              <a:buClr>
                <a:srgbClr val="FFA800"/>
              </a:buClr>
              <a:buSzPts val="1800"/>
              <a:buFont typeface="Open Sans"/>
              <a:buChar char="▫"/>
              <a:defRPr sz="1800">
                <a:solidFill>
                  <a:srgbClr val="021028"/>
                </a:solidFill>
                <a:latin typeface="Open Sans"/>
                <a:ea typeface="Open Sans"/>
                <a:cs typeface="Open Sans"/>
                <a:sym typeface="Open Sans"/>
              </a:defRPr>
            </a:lvl3pPr>
            <a:lvl4pPr marL="1828800" lvl="3" indent="-342900">
              <a:spcBef>
                <a:spcPts val="0"/>
              </a:spcBef>
              <a:spcAft>
                <a:spcPts val="0"/>
              </a:spcAft>
              <a:buClr>
                <a:srgbClr val="FFA800"/>
              </a:buClr>
              <a:buSzPts val="1800"/>
              <a:buFont typeface="Open Sans"/>
              <a:buChar char="▪"/>
              <a:defRPr sz="1800">
                <a:solidFill>
                  <a:srgbClr val="021028"/>
                </a:solidFill>
                <a:latin typeface="Open Sans"/>
                <a:ea typeface="Open Sans"/>
                <a:cs typeface="Open Sans"/>
                <a:sym typeface="Open Sans"/>
              </a:defRPr>
            </a:lvl4pPr>
            <a:lvl5pPr marL="2286000" lvl="4" indent="-342900">
              <a:spcBef>
                <a:spcPts val="0"/>
              </a:spcBef>
              <a:spcAft>
                <a:spcPts val="0"/>
              </a:spcAft>
              <a:buClr>
                <a:srgbClr val="FFA800"/>
              </a:buClr>
              <a:buSzPts val="1800"/>
              <a:buFont typeface="Open Sans"/>
              <a:buChar char="▫"/>
              <a:defRPr sz="1800">
                <a:solidFill>
                  <a:srgbClr val="021028"/>
                </a:solidFill>
                <a:latin typeface="Open Sans"/>
                <a:ea typeface="Open Sans"/>
                <a:cs typeface="Open Sans"/>
                <a:sym typeface="Open Sans"/>
              </a:defRPr>
            </a:lvl5pPr>
            <a:lvl6pPr marL="2743200" lvl="5" indent="-342900">
              <a:spcBef>
                <a:spcPts val="0"/>
              </a:spcBef>
              <a:spcAft>
                <a:spcPts val="0"/>
              </a:spcAft>
              <a:buClr>
                <a:srgbClr val="FFA800"/>
              </a:buClr>
              <a:buSzPts val="1800"/>
              <a:buFont typeface="Open Sans"/>
              <a:buChar char="▪"/>
              <a:defRPr sz="1800">
                <a:solidFill>
                  <a:srgbClr val="021028"/>
                </a:solidFill>
                <a:latin typeface="Open Sans"/>
                <a:ea typeface="Open Sans"/>
                <a:cs typeface="Open Sans"/>
                <a:sym typeface="Open Sans"/>
              </a:defRPr>
            </a:lvl6pPr>
            <a:lvl7pPr marL="3200400" lvl="6" indent="-342900">
              <a:spcBef>
                <a:spcPts val="0"/>
              </a:spcBef>
              <a:spcAft>
                <a:spcPts val="0"/>
              </a:spcAft>
              <a:buClr>
                <a:srgbClr val="FFA800"/>
              </a:buClr>
              <a:buSzPts val="1800"/>
              <a:buFont typeface="Open Sans"/>
              <a:buChar char="▫"/>
              <a:defRPr sz="1800">
                <a:solidFill>
                  <a:srgbClr val="021028"/>
                </a:solidFill>
                <a:latin typeface="Open Sans"/>
                <a:ea typeface="Open Sans"/>
                <a:cs typeface="Open Sans"/>
                <a:sym typeface="Open Sans"/>
              </a:defRPr>
            </a:lvl7pPr>
            <a:lvl8pPr marL="3657600" lvl="7" indent="-342900">
              <a:spcBef>
                <a:spcPts val="0"/>
              </a:spcBef>
              <a:spcAft>
                <a:spcPts val="0"/>
              </a:spcAft>
              <a:buClr>
                <a:srgbClr val="FFA800"/>
              </a:buClr>
              <a:buSzPts val="1800"/>
              <a:buFont typeface="Open Sans"/>
              <a:buChar char="▪"/>
              <a:defRPr sz="1800">
                <a:solidFill>
                  <a:srgbClr val="021028"/>
                </a:solidFill>
                <a:latin typeface="Open Sans"/>
                <a:ea typeface="Open Sans"/>
                <a:cs typeface="Open Sans"/>
                <a:sym typeface="Open Sans"/>
              </a:defRPr>
            </a:lvl8pPr>
            <a:lvl9pPr marL="4114800" lvl="8" indent="-342900">
              <a:spcBef>
                <a:spcPts val="0"/>
              </a:spcBef>
              <a:spcAft>
                <a:spcPts val="0"/>
              </a:spcAft>
              <a:buClr>
                <a:srgbClr val="FFA800"/>
              </a:buClr>
              <a:buSzPts val="1800"/>
              <a:buFont typeface="Open Sans"/>
              <a:buChar char="▫"/>
              <a:defRPr sz="1800">
                <a:solidFill>
                  <a:srgbClr val="021028"/>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300" b="1">
                <a:solidFill>
                  <a:srgbClr val="021028"/>
                </a:solidFill>
                <a:latin typeface="Open Sans"/>
                <a:ea typeface="Open Sans"/>
                <a:cs typeface="Open Sans"/>
                <a:sym typeface="Open Sans"/>
              </a:defRPr>
            </a:lvl1pPr>
            <a:lvl2pPr lvl="1" algn="r">
              <a:buNone/>
              <a:defRPr sz="1300" b="1">
                <a:solidFill>
                  <a:srgbClr val="021028"/>
                </a:solidFill>
                <a:latin typeface="Open Sans"/>
                <a:ea typeface="Open Sans"/>
                <a:cs typeface="Open Sans"/>
                <a:sym typeface="Open Sans"/>
              </a:defRPr>
            </a:lvl2pPr>
            <a:lvl3pPr lvl="2" algn="r">
              <a:buNone/>
              <a:defRPr sz="1300" b="1">
                <a:solidFill>
                  <a:srgbClr val="021028"/>
                </a:solidFill>
                <a:latin typeface="Open Sans"/>
                <a:ea typeface="Open Sans"/>
                <a:cs typeface="Open Sans"/>
                <a:sym typeface="Open Sans"/>
              </a:defRPr>
            </a:lvl3pPr>
            <a:lvl4pPr lvl="3" algn="r">
              <a:buNone/>
              <a:defRPr sz="1300" b="1">
                <a:solidFill>
                  <a:srgbClr val="021028"/>
                </a:solidFill>
                <a:latin typeface="Open Sans"/>
                <a:ea typeface="Open Sans"/>
                <a:cs typeface="Open Sans"/>
                <a:sym typeface="Open Sans"/>
              </a:defRPr>
            </a:lvl4pPr>
            <a:lvl5pPr lvl="4" algn="r">
              <a:buNone/>
              <a:defRPr sz="1300" b="1">
                <a:solidFill>
                  <a:srgbClr val="021028"/>
                </a:solidFill>
                <a:latin typeface="Open Sans"/>
                <a:ea typeface="Open Sans"/>
                <a:cs typeface="Open Sans"/>
                <a:sym typeface="Open Sans"/>
              </a:defRPr>
            </a:lvl5pPr>
            <a:lvl6pPr lvl="5" algn="r">
              <a:buNone/>
              <a:defRPr sz="1300" b="1">
                <a:solidFill>
                  <a:srgbClr val="021028"/>
                </a:solidFill>
                <a:latin typeface="Open Sans"/>
                <a:ea typeface="Open Sans"/>
                <a:cs typeface="Open Sans"/>
                <a:sym typeface="Open Sans"/>
              </a:defRPr>
            </a:lvl6pPr>
            <a:lvl7pPr lvl="6" algn="r">
              <a:buNone/>
              <a:defRPr sz="1300" b="1">
                <a:solidFill>
                  <a:srgbClr val="021028"/>
                </a:solidFill>
                <a:latin typeface="Open Sans"/>
                <a:ea typeface="Open Sans"/>
                <a:cs typeface="Open Sans"/>
                <a:sym typeface="Open Sans"/>
              </a:defRPr>
            </a:lvl7pPr>
            <a:lvl8pPr lvl="7" algn="r">
              <a:buNone/>
              <a:defRPr sz="1300" b="1">
                <a:solidFill>
                  <a:srgbClr val="021028"/>
                </a:solidFill>
                <a:latin typeface="Open Sans"/>
                <a:ea typeface="Open Sans"/>
                <a:cs typeface="Open Sans"/>
                <a:sym typeface="Open Sans"/>
              </a:defRPr>
            </a:lvl8pPr>
            <a:lvl9pPr lvl="8" algn="r">
              <a:buNone/>
              <a:defRPr sz="1300" b="1">
                <a:solidFill>
                  <a:srgbClr val="021028"/>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Lst>
  <mc:AlternateContent xmlns:mc="http://schemas.openxmlformats.org/markup-compatibility/2006" xmlns:p14="http://schemas.microsoft.com/office/powerpoint/2010/main">
    <mc:Choice Requires="p14">
      <p:transition p14:dur="250" advTm="20000">
        <p:wipe/>
      </p:transition>
    </mc:Choice>
    <mc:Fallback xmlns="">
      <p:transition advTm="20000">
        <p:wip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274320">
              <a:buClrTx/>
            </a:pPr>
            <a:fld id="{FF7B8DCC-9B2C-4406-839D-AF203937BC5F}" type="datetimeFigureOut">
              <a:rPr lang="en-US" kern="1200" smtClean="0">
                <a:solidFill>
                  <a:prstClr val="black">
                    <a:tint val="75000"/>
                  </a:prstClr>
                </a:solidFill>
                <a:latin typeface="Calibri" panose="020F0502020204030204"/>
                <a:ea typeface="+mn-ea"/>
                <a:cs typeface="+mn-cs"/>
              </a:rPr>
              <a:pPr defTabSz="274320">
                <a:buClrTx/>
              </a:pPr>
              <a:t>7/14/2022</a:t>
            </a:fld>
            <a:endParaRPr lang="en-US"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274320">
              <a:buClrTx/>
            </a:pPr>
            <a:endParaRPr lang="en-US"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274320">
              <a:buClrTx/>
            </a:pPr>
            <a:fld id="{D53368E9-1F9D-45B1-9330-AA766BDE2591}" type="slidenum">
              <a:rPr lang="en-US" kern="1200" smtClean="0">
                <a:solidFill>
                  <a:prstClr val="black">
                    <a:tint val="75000"/>
                  </a:prstClr>
                </a:solidFill>
                <a:latin typeface="Calibri" panose="020F0502020204030204"/>
                <a:ea typeface="+mn-ea"/>
                <a:cs typeface="+mn-cs"/>
              </a:rPr>
              <a:pPr defTabSz="27432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25218375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F7B8DCC-9B2C-4406-839D-AF203937BC5F}" type="datetimeFigureOut">
              <a:rPr lang="en-US" smtClean="0"/>
              <a:t>7/14/2022</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53368E9-1F9D-45B1-9330-AA766BDE2591}" type="slidenum">
              <a:rPr lang="en-US" smtClean="0"/>
              <a:t>‹#›</a:t>
            </a:fld>
            <a:endParaRPr lang="en-US" dirty="0"/>
          </a:p>
        </p:txBody>
      </p:sp>
    </p:spTree>
    <p:extLst>
      <p:ext uri="{BB962C8B-B14F-4D97-AF65-F5344CB8AC3E}">
        <p14:creationId xmlns:p14="http://schemas.microsoft.com/office/powerpoint/2010/main" val="126314580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F7B8DCC-9B2C-4406-839D-AF203937BC5F}" type="datetimeFigureOut">
              <a:rPr lang="en-US" smtClean="0"/>
              <a:t>7/14/2022</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53368E9-1F9D-45B1-9330-AA766BDE2591}" type="slidenum">
              <a:rPr lang="en-US" smtClean="0"/>
              <a:t>‹#›</a:t>
            </a:fld>
            <a:endParaRPr lang="en-US" dirty="0"/>
          </a:p>
        </p:txBody>
      </p:sp>
    </p:spTree>
    <p:extLst>
      <p:ext uri="{BB962C8B-B14F-4D97-AF65-F5344CB8AC3E}">
        <p14:creationId xmlns:p14="http://schemas.microsoft.com/office/powerpoint/2010/main" val="405407309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onlineinternationallearning.org/project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onlineinternationallearning.org/project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sp>
        <p:nvSpPr>
          <p:cNvPr id="103" name="Google Shape;103;p15"/>
          <p:cNvSpPr txBox="1">
            <a:spLocks noGrp="1"/>
          </p:cNvSpPr>
          <p:nvPr>
            <p:ph type="ctrTitle"/>
          </p:nvPr>
        </p:nvSpPr>
        <p:spPr>
          <a:xfrm>
            <a:off x="635349" y="126381"/>
            <a:ext cx="5884397" cy="4691298"/>
          </a:xfrm>
          <a:prstGeom prst="rect">
            <a:avLst/>
          </a:prstGeom>
        </p:spPr>
        <p:txBody>
          <a:bodyPr spcFirstLastPara="1" wrap="square" lIns="91425" tIns="91425" rIns="91425" bIns="91425" anchor="ctr" anchorCtr="0">
            <a:noAutofit/>
          </a:bodyPr>
          <a:lstStyle/>
          <a:p>
            <a:pPr lvl="0" algn="ctr"/>
            <a:br>
              <a:rPr lang="en-US" sz="2800" i="1" dirty="0">
                <a:solidFill>
                  <a:schemeClr val="bg1"/>
                </a:solidFill>
                <a:latin typeface="Calibri" panose="020F0502020204030204" pitchFamily="34" charset="0"/>
                <a:cs typeface="Calibri" panose="020F0502020204030204" pitchFamily="34" charset="0"/>
              </a:rPr>
            </a:br>
            <a:br>
              <a:rPr lang="en-US" sz="2800" i="1" dirty="0">
                <a:solidFill>
                  <a:schemeClr val="bg1"/>
                </a:solidFill>
                <a:latin typeface="Calibri" panose="020F0502020204030204" pitchFamily="34" charset="0"/>
                <a:cs typeface="Calibri" panose="020F0502020204030204" pitchFamily="34" charset="0"/>
              </a:rPr>
            </a:br>
            <a:r>
              <a:rPr lang="en-US" sz="2800" i="1" dirty="0" err="1">
                <a:solidFill>
                  <a:schemeClr val="bg1"/>
                </a:solidFill>
                <a:latin typeface="Calibri" panose="020F0502020204030204" pitchFamily="34" charset="0"/>
                <a:cs typeface="Calibri" panose="020F0502020204030204" pitchFamily="34" charset="0"/>
              </a:rPr>
              <a:t>Internationalisation</a:t>
            </a:r>
            <a:r>
              <a:rPr lang="en-US" sz="2800" i="1" dirty="0">
                <a:solidFill>
                  <a:schemeClr val="bg1"/>
                </a:solidFill>
                <a:latin typeface="Calibri" panose="020F0502020204030204" pitchFamily="34" charset="0"/>
                <a:cs typeface="Calibri" panose="020F0502020204030204" pitchFamily="34" charset="0"/>
              </a:rPr>
              <a:t> of the Curriculum in Action</a:t>
            </a:r>
            <a:br>
              <a:rPr lang="en-US" dirty="0">
                <a:solidFill>
                  <a:srgbClr val="005581"/>
                </a:solidFill>
                <a:latin typeface="Calibri" panose="020F0502020204030204" pitchFamily="34" charset="0"/>
                <a:cs typeface="Calibri" panose="020F0502020204030204" pitchFamily="34" charset="0"/>
              </a:rPr>
            </a:br>
            <a:br>
              <a:rPr lang="en-US" dirty="0">
                <a:solidFill>
                  <a:srgbClr val="005581"/>
                </a:solidFill>
                <a:latin typeface="Calibri" panose="020F0502020204030204" pitchFamily="34" charset="0"/>
                <a:cs typeface="Calibri" panose="020F0502020204030204" pitchFamily="34" charset="0"/>
              </a:rPr>
            </a:br>
            <a:r>
              <a:rPr lang="en-US" sz="4000" dirty="0">
                <a:solidFill>
                  <a:schemeClr val="bg1"/>
                </a:solidFill>
                <a:latin typeface="Calibri" panose="020F0502020204030204" pitchFamily="34" charset="0"/>
                <a:cs typeface="Calibri" panose="020F0502020204030204" pitchFamily="34" charset="0"/>
              </a:rPr>
              <a:t>Collaborative Online International/Intercultural Learning (COIL)</a:t>
            </a:r>
            <a:br>
              <a:rPr lang="en-US" sz="4000" dirty="0">
                <a:solidFill>
                  <a:schemeClr val="bg1"/>
                </a:solidFill>
                <a:latin typeface="Calibri" panose="020F0502020204030204" pitchFamily="34" charset="0"/>
                <a:cs typeface="Calibri" panose="020F0502020204030204" pitchFamily="34" charset="0"/>
              </a:rPr>
            </a:br>
            <a:br>
              <a:rPr lang="en-US" sz="40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Manchester Metropolitan University (MMU)</a:t>
            </a:r>
            <a:br>
              <a:rPr lang="en-US" dirty="0">
                <a:solidFill>
                  <a:srgbClr val="005581"/>
                </a:solidFill>
                <a:latin typeface="Merriweather" panose="020B0604020202020204" charset="0"/>
              </a:rPr>
            </a:br>
            <a:endParaRPr lang="en-US" dirty="0">
              <a:solidFill>
                <a:srgbClr val="005581"/>
              </a:solidFill>
              <a:latin typeface="Merriweather" panose="020B0604020202020204" charset="0"/>
            </a:endParaRPr>
          </a:p>
        </p:txBody>
      </p:sp>
      <p:pic>
        <p:nvPicPr>
          <p:cNvPr id="4" name="object 14">
            <a:extLst>
              <a:ext uri="{FF2B5EF4-FFF2-40B4-BE49-F238E27FC236}">
                <a16:creationId xmlns:a16="http://schemas.microsoft.com/office/drawing/2014/main" id="{F1B9C8D5-F7CC-4FD3-A4AA-57EF20458EE4}"/>
              </a:ext>
            </a:extLst>
          </p:cNvPr>
          <p:cNvPicPr/>
          <p:nvPr/>
        </p:nvPicPr>
        <p:blipFill>
          <a:blip r:embed="rId4" cstate="screen">
            <a:extLst>
              <a:ext uri="{28A0092B-C50C-407E-A947-70E740481C1C}">
                <a14:useLocalDpi xmlns:a14="http://schemas.microsoft.com/office/drawing/2010/main"/>
              </a:ext>
            </a:extLst>
          </a:blip>
          <a:stretch>
            <a:fillRect/>
          </a:stretch>
        </p:blipFill>
        <p:spPr>
          <a:xfrm>
            <a:off x="6716109" y="325821"/>
            <a:ext cx="2204575" cy="554188"/>
          </a:xfrm>
          <a:prstGeom prst="rect">
            <a:avLst/>
          </a:prstGeom>
        </p:spPr>
      </p:pic>
      <p:sp>
        <p:nvSpPr>
          <p:cNvPr id="6" name="Rectangle 5">
            <a:extLst>
              <a:ext uri="{FF2B5EF4-FFF2-40B4-BE49-F238E27FC236}">
                <a16:creationId xmlns:a16="http://schemas.microsoft.com/office/drawing/2014/main" id="{A5114A81-E884-4A43-B40D-9D7DC16A4426}"/>
              </a:ext>
            </a:extLst>
          </p:cNvPr>
          <p:cNvSpPr/>
          <p:nvPr/>
        </p:nvSpPr>
        <p:spPr>
          <a:xfrm>
            <a:off x="0" y="0"/>
            <a:ext cx="662152" cy="5143500"/>
          </a:xfrm>
          <a:prstGeom prst="rect">
            <a:avLst/>
          </a:prstGeom>
          <a:solidFill>
            <a:srgbClr val="111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p14:dur="0" advTm="20000"/>
    </mc:Choice>
    <mc:Fallback xmlns="">
      <p:transition advTm="2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3"/>
          <p:cNvSpPr txBox="1">
            <a:spLocks noGrp="1"/>
          </p:cNvSpPr>
          <p:nvPr>
            <p:ph type="title"/>
          </p:nvPr>
        </p:nvSpPr>
        <p:spPr>
          <a:xfrm>
            <a:off x="256940" y="211597"/>
            <a:ext cx="2199094" cy="4608494"/>
          </a:xfrm>
          <a:prstGeom prst="rect">
            <a:avLst/>
          </a:prstGeom>
        </p:spPr>
        <p:txBody>
          <a:bodyPr spcFirstLastPara="1" wrap="square" lIns="91425" tIns="91425" rIns="91425" bIns="91425" anchor="b" anchorCtr="0">
            <a:noAutofit/>
          </a:bodyPr>
          <a:lstStyle/>
          <a:p>
            <a:pPr lvl="0" algn="ctr"/>
            <a:r>
              <a:rPr lang="en-US" sz="2800" i="1" dirty="0">
                <a:solidFill>
                  <a:srgbClr val="11144F"/>
                </a:solidFill>
              </a:rPr>
              <a:t>Compared Fiscal Policy (the UK and Uganda)</a:t>
            </a:r>
            <a:br>
              <a:rPr lang="en-US" sz="3200" dirty="0">
                <a:solidFill>
                  <a:srgbClr val="11144F"/>
                </a:solidFill>
              </a:rPr>
            </a:br>
            <a:br>
              <a:rPr lang="en-US" sz="2400" dirty="0">
                <a:solidFill>
                  <a:srgbClr val="11144F"/>
                </a:solidFill>
              </a:rPr>
            </a:br>
            <a:r>
              <a:rPr lang="en-US" sz="1100" dirty="0">
                <a:solidFill>
                  <a:srgbClr val="11144F"/>
                </a:solidFill>
                <a:hlinkClick r:id="rId3">
                  <a:extLst>
                    <a:ext uri="{A12FA001-AC4F-418D-AE19-62706E023703}">
                      <ahyp:hlinkClr xmlns:ahyp="http://schemas.microsoft.com/office/drawing/2018/hyperlinkcolor" val="tx"/>
                    </a:ext>
                  </a:extLst>
                </a:hlinkClick>
              </a:rPr>
              <a:t>http://onlineinternationallearning.org/projects/</a:t>
            </a:r>
            <a:br>
              <a:rPr lang="en-US" sz="2400" dirty="0">
                <a:solidFill>
                  <a:srgbClr val="11144F"/>
                </a:solidFill>
              </a:rPr>
            </a:br>
            <a:br>
              <a:rPr lang="en-US" sz="3200" dirty="0">
                <a:solidFill>
                  <a:srgbClr val="11144F"/>
                </a:solidFill>
              </a:rPr>
            </a:br>
            <a:br>
              <a:rPr lang="en-US" sz="3200" dirty="0">
                <a:solidFill>
                  <a:srgbClr val="11144F"/>
                </a:solidFill>
              </a:rPr>
            </a:br>
            <a:endParaRPr sz="1600" dirty="0">
              <a:solidFill>
                <a:srgbClr val="11144F"/>
              </a:solidFill>
            </a:endParaRPr>
          </a:p>
        </p:txBody>
      </p:sp>
      <p:sp>
        <p:nvSpPr>
          <p:cNvPr id="186" name="Google Shape;186;p23"/>
          <p:cNvSpPr txBox="1">
            <a:spLocks noGrp="1"/>
          </p:cNvSpPr>
          <p:nvPr>
            <p:ph type="body" idx="1"/>
          </p:nvPr>
        </p:nvSpPr>
        <p:spPr>
          <a:xfrm>
            <a:off x="2528149" y="0"/>
            <a:ext cx="6615852" cy="5143500"/>
          </a:xfrm>
          <a:prstGeom prst="rect">
            <a:avLst/>
          </a:prstGeom>
        </p:spPr>
        <p:txBody>
          <a:bodyPr spcFirstLastPara="1" wrap="square" lIns="91425" tIns="91425" rIns="91425" bIns="91425" anchor="t" anchorCtr="0">
            <a:noAutofit/>
          </a:bodyPr>
          <a:lstStyle/>
          <a:p>
            <a:r>
              <a:rPr lang="en-US" sz="1300" b="1" cap="all" dirty="0">
                <a:solidFill>
                  <a:schemeClr val="tx1"/>
                </a:solidFill>
              </a:rPr>
              <a:t>PROJECT OVERVIEW</a:t>
            </a:r>
          </a:p>
          <a:p>
            <a:r>
              <a:rPr lang="en-US" sz="1300" dirty="0">
                <a:solidFill>
                  <a:schemeClr val="tx1"/>
                </a:solidFill>
              </a:rPr>
              <a:t>This was an opportunity for students at Makerere University, Uganda and Coventry University, UK </a:t>
            </a:r>
            <a:r>
              <a:rPr lang="en-US" sz="1300" b="1" dirty="0">
                <a:solidFill>
                  <a:schemeClr val="tx1"/>
                </a:solidFill>
              </a:rPr>
              <a:t>to identify an area of fiscal or monetary policy where they can compare the actions taken by the respective countries</a:t>
            </a:r>
            <a:r>
              <a:rPr lang="en-US" sz="1300" dirty="0">
                <a:solidFill>
                  <a:schemeClr val="tx1"/>
                </a:solidFill>
              </a:rPr>
              <a:t>.</a:t>
            </a:r>
          </a:p>
          <a:p>
            <a:r>
              <a:rPr lang="en-US" sz="1300" dirty="0">
                <a:solidFill>
                  <a:schemeClr val="tx1"/>
                </a:solidFill>
              </a:rPr>
              <a:t>The joint teams prepare 1. </a:t>
            </a:r>
            <a:r>
              <a:rPr lang="en-US" sz="1300" b="1" dirty="0">
                <a:solidFill>
                  <a:schemeClr val="tx1"/>
                </a:solidFill>
              </a:rPr>
              <a:t>a group report on the subject matter </a:t>
            </a:r>
            <a:r>
              <a:rPr lang="en-US" sz="1300" dirty="0">
                <a:solidFill>
                  <a:schemeClr val="tx1"/>
                </a:solidFill>
              </a:rPr>
              <a:t>alongside 2. </a:t>
            </a:r>
            <a:r>
              <a:rPr lang="en-US" sz="1300" b="1" dirty="0">
                <a:solidFill>
                  <a:schemeClr val="tx1"/>
                </a:solidFill>
              </a:rPr>
              <a:t>a digital output </a:t>
            </a:r>
            <a:r>
              <a:rPr lang="en-US" sz="1300" dirty="0">
                <a:solidFill>
                  <a:schemeClr val="tx1"/>
                </a:solidFill>
              </a:rPr>
              <a:t>3. </a:t>
            </a:r>
            <a:r>
              <a:rPr lang="en-US" sz="1300" b="1" dirty="0">
                <a:solidFill>
                  <a:schemeClr val="tx1"/>
                </a:solidFill>
              </a:rPr>
              <a:t>reflecting on the experience and intercultural collaboration</a:t>
            </a:r>
            <a:r>
              <a:rPr lang="en-US" sz="1300" dirty="0">
                <a:solidFill>
                  <a:schemeClr val="tx1"/>
                </a:solidFill>
              </a:rPr>
              <a:t>.</a:t>
            </a:r>
          </a:p>
          <a:p>
            <a:r>
              <a:rPr lang="en-US" sz="1300" b="1" cap="all" dirty="0">
                <a:solidFill>
                  <a:schemeClr val="tx1"/>
                </a:solidFill>
              </a:rPr>
              <a:t>OIL OUTCOMES </a:t>
            </a:r>
          </a:p>
          <a:p>
            <a:r>
              <a:rPr lang="en-US" sz="1300" dirty="0">
                <a:solidFill>
                  <a:schemeClr val="tx1"/>
                </a:solidFill>
              </a:rPr>
              <a:t>1. To develop collaborative skills using synchronous and asynchronous tools. </a:t>
            </a:r>
            <a:r>
              <a:rPr lang="en-US" sz="1300" b="1" dirty="0">
                <a:solidFill>
                  <a:schemeClr val="tx1"/>
                </a:solidFill>
              </a:rPr>
              <a:t>(Digital Skills and Team Working Skills)</a:t>
            </a:r>
            <a:br>
              <a:rPr lang="en-US" sz="1300" dirty="0">
                <a:solidFill>
                  <a:schemeClr val="tx1"/>
                </a:solidFill>
              </a:rPr>
            </a:br>
            <a:r>
              <a:rPr lang="en-US" sz="1300" dirty="0">
                <a:solidFill>
                  <a:schemeClr val="tx1"/>
                </a:solidFill>
              </a:rPr>
              <a:t>2. To work to tight deadlines to produce two outputs. </a:t>
            </a:r>
            <a:r>
              <a:rPr lang="en-US" sz="1300" b="1" dirty="0">
                <a:solidFill>
                  <a:schemeClr val="tx1"/>
                </a:solidFill>
              </a:rPr>
              <a:t>(Project Management</a:t>
            </a:r>
            <a:r>
              <a:rPr lang="en-US" sz="1300" dirty="0">
                <a:solidFill>
                  <a:schemeClr val="tx1"/>
                </a:solidFill>
              </a:rPr>
              <a:t>)</a:t>
            </a:r>
            <a:br>
              <a:rPr lang="en-US" sz="1300" dirty="0">
                <a:solidFill>
                  <a:schemeClr val="tx1"/>
                </a:solidFill>
              </a:rPr>
            </a:br>
            <a:r>
              <a:rPr lang="en-US" sz="1300" dirty="0">
                <a:solidFill>
                  <a:schemeClr val="tx1"/>
                </a:solidFill>
              </a:rPr>
              <a:t>3. To develop an understanding of intercultural differences and </a:t>
            </a:r>
            <a:r>
              <a:rPr lang="en-US" sz="1300" b="1" dirty="0">
                <a:solidFill>
                  <a:schemeClr val="tx1"/>
                </a:solidFill>
              </a:rPr>
              <a:t>(in?) </a:t>
            </a:r>
            <a:r>
              <a:rPr lang="en-US" sz="1300" dirty="0">
                <a:solidFill>
                  <a:schemeClr val="tx1"/>
                </a:solidFill>
              </a:rPr>
              <a:t>working practices. </a:t>
            </a:r>
            <a:r>
              <a:rPr lang="en-US" sz="1300" b="1" dirty="0">
                <a:solidFill>
                  <a:schemeClr val="tx1"/>
                </a:solidFill>
              </a:rPr>
              <a:t>(Knowledge of subject and/or working in diverse teams?))</a:t>
            </a:r>
          </a:p>
          <a:p>
            <a:r>
              <a:rPr lang="en-US" sz="1300" b="1" cap="all" dirty="0">
                <a:solidFill>
                  <a:schemeClr val="tx1"/>
                </a:solidFill>
              </a:rPr>
              <a:t>TYPE OF INTERACTION </a:t>
            </a:r>
          </a:p>
          <a:p>
            <a:r>
              <a:rPr lang="en-US" sz="1300" dirty="0">
                <a:solidFill>
                  <a:schemeClr val="tx1"/>
                </a:solidFill>
              </a:rPr>
              <a:t>Collaborative document building, critical reflection and social media interactions.</a:t>
            </a:r>
          </a:p>
          <a:p>
            <a:r>
              <a:rPr lang="en-US" sz="1300" b="1" cap="all" dirty="0">
                <a:solidFill>
                  <a:schemeClr val="tx1"/>
                </a:solidFill>
              </a:rPr>
              <a:t>OIL OUTPUTS </a:t>
            </a:r>
          </a:p>
          <a:p>
            <a:r>
              <a:rPr lang="en-US" sz="1300" dirty="0">
                <a:solidFill>
                  <a:schemeClr val="tx1"/>
                </a:solidFill>
              </a:rPr>
              <a:t>Each </a:t>
            </a:r>
            <a:r>
              <a:rPr lang="en-US" sz="1300" b="1" dirty="0">
                <a:solidFill>
                  <a:schemeClr val="tx1"/>
                </a:solidFill>
              </a:rPr>
              <a:t>group</a:t>
            </a:r>
            <a:r>
              <a:rPr lang="en-US" sz="1300" dirty="0">
                <a:solidFill>
                  <a:schemeClr val="tx1"/>
                </a:solidFill>
              </a:rPr>
              <a:t> to collaboratively prepare a report of approx. 3,000 words.</a:t>
            </a:r>
          </a:p>
          <a:p>
            <a:r>
              <a:rPr lang="en-US" sz="1300" dirty="0">
                <a:solidFill>
                  <a:schemeClr val="tx1"/>
                </a:solidFill>
              </a:rPr>
              <a:t>Each </a:t>
            </a:r>
            <a:r>
              <a:rPr lang="en-US" sz="1300" b="1" dirty="0">
                <a:solidFill>
                  <a:schemeClr val="tx1"/>
                </a:solidFill>
              </a:rPr>
              <a:t>group</a:t>
            </a:r>
            <a:r>
              <a:rPr lang="en-US" sz="1300" dirty="0">
                <a:solidFill>
                  <a:schemeClr val="tx1"/>
                </a:solidFill>
              </a:rPr>
              <a:t> to produce a short document (e.g. blog, video) in which it reflects on the experience of working/collaborating within an international context),</a:t>
            </a:r>
          </a:p>
          <a:p>
            <a:r>
              <a:rPr lang="en-US" sz="1300" dirty="0">
                <a:solidFill>
                  <a:schemeClr val="tx1"/>
                </a:solidFill>
              </a:rPr>
              <a:t>a reflective statement of no more than two pages. (</a:t>
            </a:r>
            <a:r>
              <a:rPr lang="en-US" sz="1300" b="1" dirty="0">
                <a:solidFill>
                  <a:schemeClr val="tx1"/>
                </a:solidFill>
              </a:rPr>
              <a:t>by individuals?)</a:t>
            </a:r>
          </a:p>
          <a:p>
            <a:pPr marL="0" indent="0">
              <a:buNone/>
            </a:pPr>
            <a:endParaRPr lang="en-GB" sz="1000" dirty="0">
              <a:solidFill>
                <a:schemeClr val="tx1"/>
              </a:solidFill>
            </a:endParaRPr>
          </a:p>
        </p:txBody>
      </p:sp>
      <p:sp>
        <p:nvSpPr>
          <p:cNvPr id="6" name="Rectangle 5">
            <a:extLst>
              <a:ext uri="{FF2B5EF4-FFF2-40B4-BE49-F238E27FC236}">
                <a16:creationId xmlns:a16="http://schemas.microsoft.com/office/drawing/2014/main" id="{06B8FAFD-581C-4BA0-9E11-657A8DB49CC7}"/>
              </a:ext>
            </a:extLst>
          </p:cNvPr>
          <p:cNvSpPr/>
          <p:nvPr/>
        </p:nvSpPr>
        <p:spPr>
          <a:xfrm>
            <a:off x="0" y="0"/>
            <a:ext cx="184826" cy="5143500"/>
          </a:xfrm>
          <a:prstGeom prst="rect">
            <a:avLst/>
          </a:prstGeom>
          <a:solidFill>
            <a:srgbClr val="111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object 14">
            <a:extLst>
              <a:ext uri="{FF2B5EF4-FFF2-40B4-BE49-F238E27FC236}">
                <a16:creationId xmlns:a16="http://schemas.microsoft.com/office/drawing/2014/main" id="{CE089CE7-C1B4-443E-9569-86B6EF440FDB}"/>
              </a:ext>
            </a:extLst>
          </p:cNvPr>
          <p:cNvPicPr/>
          <p:nvPr/>
        </p:nvPicPr>
        <p:blipFill>
          <a:blip r:embed="rId4" cstate="screen">
            <a:extLst>
              <a:ext uri="{28A0092B-C50C-407E-A947-70E740481C1C}">
                <a14:useLocalDpi xmlns:a14="http://schemas.microsoft.com/office/drawing/2010/main"/>
              </a:ext>
            </a:extLst>
          </a:blip>
          <a:stretch>
            <a:fillRect/>
          </a:stretch>
        </p:blipFill>
        <p:spPr>
          <a:xfrm>
            <a:off x="415515" y="4614913"/>
            <a:ext cx="1575730" cy="410357"/>
          </a:xfrm>
          <a:prstGeom prst="rect">
            <a:avLst/>
          </a:prstGeom>
        </p:spPr>
      </p:pic>
    </p:spTree>
    <p:extLst>
      <p:ext uri="{BB962C8B-B14F-4D97-AF65-F5344CB8AC3E}">
        <p14:creationId xmlns:p14="http://schemas.microsoft.com/office/powerpoint/2010/main" val="1701315105"/>
      </p:ext>
    </p:extLst>
  </p:cSld>
  <p:clrMapOvr>
    <a:masterClrMapping/>
  </p:clrMapOvr>
  <mc:AlternateContent xmlns:mc="http://schemas.openxmlformats.org/markup-compatibility/2006" xmlns:p14="http://schemas.microsoft.com/office/powerpoint/2010/main">
    <mc:Choice Requires="p14">
      <p:transition p14:dur="250" advTm="20000">
        <p:wipe/>
      </p:transition>
    </mc:Choice>
    <mc:Fallback xmlns="">
      <p:transition advTm="20000">
        <p:wip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3"/>
          <p:cNvSpPr txBox="1">
            <a:spLocks noGrp="1"/>
          </p:cNvSpPr>
          <p:nvPr>
            <p:ph type="title"/>
          </p:nvPr>
        </p:nvSpPr>
        <p:spPr>
          <a:xfrm>
            <a:off x="184827" y="2193800"/>
            <a:ext cx="2268442" cy="106751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200" dirty="0">
                <a:solidFill>
                  <a:srgbClr val="11144F"/>
                </a:solidFill>
                <a:latin typeface="Calibri" panose="020F0502020204030204" pitchFamily="34" charset="0"/>
                <a:cs typeface="Calibri" panose="020F0502020204030204" pitchFamily="34" charset="0"/>
              </a:rPr>
              <a:t>Definition,</a:t>
            </a:r>
            <a:br>
              <a:rPr lang="en-US" sz="3200" dirty="0">
                <a:solidFill>
                  <a:srgbClr val="11144F"/>
                </a:solidFill>
                <a:latin typeface="Calibri" panose="020F0502020204030204" pitchFamily="34" charset="0"/>
                <a:cs typeface="Calibri" panose="020F0502020204030204" pitchFamily="34" charset="0"/>
              </a:rPr>
            </a:br>
            <a:r>
              <a:rPr lang="en-US" sz="3200" dirty="0">
                <a:solidFill>
                  <a:srgbClr val="11144F"/>
                </a:solidFill>
                <a:latin typeface="Calibri" panose="020F0502020204030204" pitchFamily="34" charset="0"/>
                <a:cs typeface="Calibri" panose="020F0502020204030204" pitchFamily="34" charset="0"/>
              </a:rPr>
              <a:t>Requisites, and Models</a:t>
            </a:r>
            <a:endParaRPr sz="3200" dirty="0">
              <a:solidFill>
                <a:srgbClr val="11144F"/>
              </a:solidFill>
              <a:latin typeface="Calibri" panose="020F0502020204030204" pitchFamily="34" charset="0"/>
              <a:cs typeface="Calibri" panose="020F0502020204030204" pitchFamily="34" charset="0"/>
            </a:endParaRPr>
          </a:p>
        </p:txBody>
      </p:sp>
      <p:sp>
        <p:nvSpPr>
          <p:cNvPr id="186" name="Google Shape;186;p23"/>
          <p:cNvSpPr txBox="1">
            <a:spLocks noGrp="1"/>
          </p:cNvSpPr>
          <p:nvPr>
            <p:ph type="body" idx="1"/>
          </p:nvPr>
        </p:nvSpPr>
        <p:spPr>
          <a:xfrm>
            <a:off x="2579649" y="-148683"/>
            <a:ext cx="6564351" cy="5501268"/>
          </a:xfrm>
          <a:prstGeom prst="rect">
            <a:avLst/>
          </a:prstGeom>
        </p:spPr>
        <p:txBody>
          <a:bodyPr spcFirstLastPara="1" wrap="square" lIns="91425" tIns="91425" rIns="91425" bIns="91425" anchor="t" anchorCtr="0">
            <a:noAutofit/>
          </a:bodyPr>
          <a:lstStyle/>
          <a:p>
            <a:pPr marL="355600" indent="-268288">
              <a:buClr>
                <a:schemeClr val="tx1"/>
              </a:buClr>
              <a:buSzPct val="175000"/>
              <a:buFont typeface="Arial" panose="020B0604020202020204" pitchFamily="34" charset="0"/>
              <a:buChar char="•"/>
              <a:defRPr/>
            </a:pPr>
            <a:r>
              <a:rPr lang="en-GB" dirty="0">
                <a:solidFill>
                  <a:schemeClr val="tx1"/>
                </a:solidFill>
                <a:latin typeface="Calibri" panose="020F0502020204030204" pitchFamily="34" charset="0"/>
                <a:cs typeface="Calibri" panose="020F0502020204030204" pitchFamily="34" charset="0"/>
              </a:rPr>
              <a:t>Collaboration with a non-UK partner within a discipline, at a given level, on a given theme/topic/issue/research orientation</a:t>
            </a:r>
          </a:p>
          <a:p>
            <a:pPr marL="355600" indent="-268288">
              <a:buClr>
                <a:schemeClr val="tx1"/>
              </a:buClr>
              <a:buSzPct val="175000"/>
              <a:buFont typeface="Arial" panose="020B0604020202020204" pitchFamily="34" charset="0"/>
              <a:buChar char="•"/>
              <a:defRPr/>
            </a:pPr>
            <a:endParaRPr lang="en-GB" sz="600" dirty="0">
              <a:solidFill>
                <a:schemeClr val="tx1"/>
              </a:solidFill>
              <a:latin typeface="Calibri" panose="020F0502020204030204" pitchFamily="34" charset="0"/>
              <a:cs typeface="Calibri" panose="020F0502020204030204" pitchFamily="34" charset="0"/>
            </a:endParaRPr>
          </a:p>
          <a:p>
            <a:pPr marL="355600" indent="-268288">
              <a:buClr>
                <a:schemeClr val="tx1"/>
              </a:buClr>
              <a:buSzPct val="175000"/>
              <a:buFont typeface="Arial" panose="020B0604020202020204" pitchFamily="34" charset="0"/>
              <a:buChar char="•"/>
              <a:defRPr/>
            </a:pPr>
            <a:r>
              <a:rPr lang="en-GB" dirty="0">
                <a:solidFill>
                  <a:schemeClr val="tx1"/>
                </a:solidFill>
                <a:latin typeface="Calibri" panose="020F0502020204030204" pitchFamily="34" charset="0"/>
                <a:cs typeface="Calibri" panose="020F0502020204030204" pitchFamily="34" charset="0"/>
              </a:rPr>
              <a:t>Direct interaction between groups of students (delivery modes agreed by faculty) via social media and online tools</a:t>
            </a:r>
          </a:p>
          <a:p>
            <a:pPr marL="355600" indent="-268288">
              <a:buClr>
                <a:schemeClr val="tx1"/>
              </a:buClr>
              <a:buSzPct val="175000"/>
              <a:buFont typeface="Arial" panose="020B0604020202020204" pitchFamily="34" charset="0"/>
              <a:buChar char="•"/>
              <a:defRPr/>
            </a:pPr>
            <a:endParaRPr lang="en-GB" sz="600" dirty="0">
              <a:solidFill>
                <a:schemeClr val="tx1"/>
              </a:solidFill>
              <a:latin typeface="Calibri" panose="020F0502020204030204" pitchFamily="34" charset="0"/>
              <a:cs typeface="Calibri" panose="020F0502020204030204" pitchFamily="34" charset="0"/>
            </a:endParaRPr>
          </a:p>
          <a:p>
            <a:pPr marL="355600" indent="-268288">
              <a:buClr>
                <a:schemeClr val="tx1"/>
              </a:buClr>
              <a:buSzPct val="175000"/>
              <a:buFont typeface="Arial" panose="020B0604020202020204" pitchFamily="34" charset="0"/>
              <a:buChar char="•"/>
              <a:defRPr/>
            </a:pPr>
            <a:r>
              <a:rPr lang="en-GB" dirty="0">
                <a:solidFill>
                  <a:schemeClr val="tx1"/>
                </a:solidFill>
                <a:latin typeface="Calibri" panose="020F0502020204030204" pitchFamily="34" charset="0"/>
                <a:cs typeface="Calibri" panose="020F0502020204030204" pitchFamily="34" charset="0"/>
              </a:rPr>
              <a:t>Reflection on and analysis/assessment of cross-/inter-cultural/-national learning, focusing on</a:t>
            </a:r>
          </a:p>
          <a:p>
            <a:pPr marL="812800" lvl="1" indent="-268288">
              <a:buClr>
                <a:schemeClr val="tx1"/>
              </a:buClr>
              <a:buSzPct val="175000"/>
              <a:buFont typeface="Arial" panose="020B0604020202020204" pitchFamily="34" charset="0"/>
              <a:buChar char="•"/>
              <a:defRPr/>
            </a:pPr>
            <a:r>
              <a:rPr lang="en-GB" dirty="0">
                <a:solidFill>
                  <a:schemeClr val="tx1"/>
                </a:solidFill>
                <a:latin typeface="Calibri" panose="020F0502020204030204" pitchFamily="34" charset="0"/>
                <a:cs typeface="Calibri" panose="020F0502020204030204" pitchFamily="34" charset="0"/>
              </a:rPr>
              <a:t>Discipline-specific </a:t>
            </a:r>
            <a:r>
              <a:rPr lang="en-GB" b="1" dirty="0">
                <a:solidFill>
                  <a:schemeClr val="tx1"/>
                </a:solidFill>
                <a:latin typeface="Calibri" panose="020F0502020204030204" pitchFamily="34" charset="0"/>
                <a:cs typeface="Calibri" panose="020F0502020204030204" pitchFamily="34" charset="0"/>
              </a:rPr>
              <a:t>Knowledge</a:t>
            </a:r>
            <a:r>
              <a:rPr lang="en-GB" dirty="0">
                <a:solidFill>
                  <a:schemeClr val="tx1"/>
                </a:solidFill>
                <a:latin typeface="Calibri" panose="020F0502020204030204" pitchFamily="34" charset="0"/>
                <a:cs typeface="Calibri" panose="020F0502020204030204" pitchFamily="34" charset="0"/>
              </a:rPr>
              <a:t> and </a:t>
            </a:r>
            <a:r>
              <a:rPr lang="en-GB" b="1" dirty="0">
                <a:solidFill>
                  <a:schemeClr val="tx1"/>
                </a:solidFill>
                <a:latin typeface="Calibri" panose="020F0502020204030204" pitchFamily="34" charset="0"/>
                <a:cs typeface="Calibri" panose="020F0502020204030204" pitchFamily="34" charset="0"/>
              </a:rPr>
              <a:t>Practices, Facts and Frameworks</a:t>
            </a:r>
            <a:r>
              <a:rPr lang="en-GB" dirty="0">
                <a:solidFill>
                  <a:schemeClr val="tx1"/>
                </a:solidFill>
                <a:latin typeface="Calibri" panose="020F0502020204030204" pitchFamily="34" charset="0"/>
                <a:cs typeface="Calibri" panose="020F0502020204030204" pitchFamily="34" charset="0"/>
              </a:rPr>
              <a:t> and their underlying </a:t>
            </a:r>
            <a:r>
              <a:rPr lang="en-GB" b="1" dirty="0">
                <a:solidFill>
                  <a:schemeClr val="tx1"/>
                </a:solidFill>
                <a:latin typeface="Calibri" panose="020F0502020204030204" pitchFamily="34" charset="0"/>
                <a:cs typeface="Calibri" panose="020F0502020204030204" pitchFamily="34" charset="0"/>
              </a:rPr>
              <a:t>Rationales/Values</a:t>
            </a:r>
            <a:r>
              <a:rPr lang="en-GB" dirty="0">
                <a:solidFill>
                  <a:schemeClr val="tx1"/>
                </a:solidFill>
                <a:latin typeface="Calibri" panose="020F0502020204030204" pitchFamily="34" charset="0"/>
                <a:cs typeface="Calibri" panose="020F0502020204030204" pitchFamily="34" charset="0"/>
              </a:rPr>
              <a:t>, </a:t>
            </a:r>
            <a:r>
              <a:rPr lang="en-GB" sz="1400" dirty="0">
                <a:solidFill>
                  <a:schemeClr val="tx1"/>
                </a:solidFill>
                <a:latin typeface="Calibri" panose="020F0502020204030204" pitchFamily="34" charset="0"/>
                <a:cs typeface="Calibri" panose="020F0502020204030204" pitchFamily="34" charset="0"/>
              </a:rPr>
              <a:t>and/or</a:t>
            </a:r>
            <a:endParaRPr lang="en-GB" sz="1400" b="1" dirty="0">
              <a:solidFill>
                <a:schemeClr val="tx1"/>
              </a:solidFill>
              <a:latin typeface="Calibri" panose="020F0502020204030204" pitchFamily="34" charset="0"/>
              <a:cs typeface="Calibri" panose="020F0502020204030204" pitchFamily="34" charset="0"/>
            </a:endParaRPr>
          </a:p>
          <a:p>
            <a:pPr marL="812800" lvl="1" indent="-268288">
              <a:buClr>
                <a:schemeClr val="tx1"/>
              </a:buClr>
              <a:buSzPct val="175000"/>
              <a:buFont typeface="Arial" panose="020B0604020202020204" pitchFamily="34" charset="0"/>
              <a:buChar char="•"/>
              <a:defRPr/>
            </a:pPr>
            <a:r>
              <a:rPr lang="en-GB" b="1" dirty="0">
                <a:solidFill>
                  <a:schemeClr val="tx1"/>
                </a:solidFill>
                <a:latin typeface="Calibri" panose="020F0502020204030204" pitchFamily="34" charset="0"/>
                <a:cs typeface="Calibri" panose="020F0502020204030204" pitchFamily="34" charset="0"/>
              </a:rPr>
              <a:t>Intercultural communication </a:t>
            </a:r>
            <a:r>
              <a:rPr lang="en-GB" dirty="0">
                <a:solidFill>
                  <a:schemeClr val="tx1"/>
                </a:solidFill>
                <a:latin typeface="Calibri" panose="020F0502020204030204" pitchFamily="34" charset="0"/>
                <a:cs typeface="Calibri" panose="020F0502020204030204" pitchFamily="34" charset="0"/>
              </a:rPr>
              <a:t>and </a:t>
            </a:r>
            <a:r>
              <a:rPr lang="en-GB" b="1" dirty="0">
                <a:solidFill>
                  <a:schemeClr val="tx1"/>
                </a:solidFill>
                <a:latin typeface="Calibri" panose="020F0502020204030204" pitchFamily="34" charset="0"/>
                <a:cs typeface="Calibri" panose="020F0502020204030204" pitchFamily="34" charset="0"/>
              </a:rPr>
              <a:t>teamwork</a:t>
            </a:r>
            <a:r>
              <a:rPr lang="en-GB" dirty="0">
                <a:solidFill>
                  <a:schemeClr val="tx1"/>
                </a:solidFill>
                <a:latin typeface="Calibri" panose="020F0502020204030204" pitchFamily="34" charset="0"/>
                <a:cs typeface="Calibri" panose="020F0502020204030204" pitchFamily="34" charset="0"/>
              </a:rPr>
              <a:t>, </a:t>
            </a:r>
            <a:r>
              <a:rPr lang="en-GB" sz="1400" dirty="0">
                <a:solidFill>
                  <a:schemeClr val="tx1"/>
                </a:solidFill>
                <a:latin typeface="Calibri" panose="020F0502020204030204" pitchFamily="34" charset="0"/>
                <a:cs typeface="Calibri" panose="020F0502020204030204" pitchFamily="34" charset="0"/>
              </a:rPr>
              <a:t>and/or </a:t>
            </a:r>
          </a:p>
          <a:p>
            <a:pPr marL="812800" lvl="1" indent="-268288">
              <a:buClr>
                <a:schemeClr val="tx1"/>
              </a:buClr>
              <a:buSzPct val="175000"/>
              <a:buFont typeface="Arial" panose="020B0604020202020204" pitchFamily="34" charset="0"/>
              <a:buChar char="•"/>
              <a:defRPr/>
            </a:pPr>
            <a:r>
              <a:rPr lang="en-GB" b="1" dirty="0">
                <a:solidFill>
                  <a:schemeClr val="tx1"/>
                </a:solidFill>
                <a:latin typeface="Calibri" panose="020F0502020204030204" pitchFamily="34" charset="0"/>
                <a:cs typeface="Calibri" panose="020F0502020204030204" pitchFamily="34" charset="0"/>
              </a:rPr>
              <a:t>Joint research project or junior consultancy </a:t>
            </a:r>
            <a:r>
              <a:rPr lang="en-GB" dirty="0">
                <a:solidFill>
                  <a:schemeClr val="accent2"/>
                </a:solidFill>
                <a:latin typeface="Calibri" panose="020F0502020204030204" pitchFamily="34" charset="0"/>
                <a:cs typeface="Calibri" panose="020F0502020204030204" pitchFamily="34" charset="0"/>
              </a:rPr>
              <a:t>(e.g. BLIC Management Simulation exercise)</a:t>
            </a:r>
            <a:r>
              <a:rPr lang="en-GB" dirty="0">
                <a:solidFill>
                  <a:schemeClr val="tx1"/>
                </a:solidFill>
                <a:latin typeface="Calibri" panose="020F0502020204030204" pitchFamily="34" charset="0"/>
                <a:cs typeface="Calibri" panose="020F0502020204030204" pitchFamily="34" charset="0"/>
              </a:rPr>
              <a:t>, </a:t>
            </a:r>
            <a:r>
              <a:rPr lang="en-GB" sz="1400" dirty="0">
                <a:solidFill>
                  <a:schemeClr val="tx1"/>
                </a:solidFill>
                <a:latin typeface="Calibri" panose="020F0502020204030204" pitchFamily="34" charset="0"/>
                <a:cs typeface="Calibri" panose="020F0502020204030204" pitchFamily="34" charset="0"/>
              </a:rPr>
              <a:t>and/or</a:t>
            </a:r>
          </a:p>
          <a:p>
            <a:pPr marL="812800" lvl="1" indent="-268288">
              <a:buClr>
                <a:schemeClr val="tx1"/>
              </a:buClr>
              <a:buSzPct val="175000"/>
              <a:buFont typeface="Arial" panose="020B0604020202020204" pitchFamily="34" charset="0"/>
              <a:buChar char="•"/>
              <a:defRPr/>
            </a:pPr>
            <a:r>
              <a:rPr lang="en-GB" b="1" dirty="0">
                <a:solidFill>
                  <a:schemeClr val="tx1"/>
                </a:solidFill>
                <a:latin typeface="Calibri" panose="020F0502020204030204" pitchFamily="34" charset="0"/>
                <a:cs typeface="Calibri" panose="020F0502020204030204" pitchFamily="34" charset="0"/>
              </a:rPr>
              <a:t>Pedagogical</a:t>
            </a:r>
            <a:r>
              <a:rPr lang="en-GB" dirty="0">
                <a:solidFill>
                  <a:schemeClr val="tx1"/>
                </a:solidFill>
                <a:latin typeface="Calibri" panose="020F0502020204030204" pitchFamily="34" charset="0"/>
                <a:cs typeface="Calibri" panose="020F0502020204030204" pitchFamily="34" charset="0"/>
              </a:rPr>
              <a:t> differences and similarities, </a:t>
            </a:r>
            <a:r>
              <a:rPr lang="en-GB" sz="1400" dirty="0">
                <a:solidFill>
                  <a:schemeClr val="tx1"/>
                </a:solidFill>
                <a:latin typeface="Calibri" panose="020F0502020204030204" pitchFamily="34" charset="0"/>
                <a:cs typeface="Calibri" panose="020F0502020204030204" pitchFamily="34" charset="0"/>
              </a:rPr>
              <a:t>and/or</a:t>
            </a:r>
          </a:p>
          <a:p>
            <a:pPr marL="812800" lvl="1" indent="-268288">
              <a:buClr>
                <a:schemeClr val="tx1"/>
              </a:buClr>
              <a:buSzPct val="175000"/>
              <a:buFont typeface="Arial" panose="020B0604020202020204" pitchFamily="34" charset="0"/>
              <a:buChar char="•"/>
              <a:defRPr/>
            </a:pPr>
            <a:r>
              <a:rPr lang="en-GB" dirty="0">
                <a:solidFill>
                  <a:schemeClr val="tx1"/>
                </a:solidFill>
                <a:latin typeface="Calibri" panose="020F0502020204030204" pitchFamily="34" charset="0"/>
                <a:cs typeface="Calibri" panose="020F0502020204030204" pitchFamily="34" charset="0"/>
              </a:rPr>
              <a:t>Differences in </a:t>
            </a:r>
            <a:r>
              <a:rPr lang="en-GB" b="1" dirty="0">
                <a:solidFill>
                  <a:schemeClr val="tx1"/>
                </a:solidFill>
                <a:latin typeface="Calibri" panose="020F0502020204030204" pitchFamily="34" charset="0"/>
                <a:cs typeface="Calibri" panose="020F0502020204030204" pitchFamily="34" charset="0"/>
              </a:rPr>
              <a:t>access to, and confidence and proficiency in using digital channels and toolkits in English</a:t>
            </a:r>
            <a:endParaRPr lang="en-GB" dirty="0">
              <a:solidFill>
                <a:schemeClr val="tx1"/>
              </a:solidFill>
              <a:latin typeface="Calibri" panose="020F0502020204030204" pitchFamily="34" charset="0"/>
              <a:cs typeface="Calibri" panose="020F0502020204030204" pitchFamily="34" charset="0"/>
            </a:endParaRPr>
          </a:p>
          <a:p>
            <a:pPr marL="87312" lvl="1" indent="0">
              <a:spcBef>
                <a:spcPts val="600"/>
              </a:spcBef>
              <a:buClr>
                <a:schemeClr val="tx1"/>
              </a:buClr>
              <a:buSzPct val="175000"/>
              <a:buNone/>
              <a:defRPr/>
            </a:pPr>
            <a:endParaRPr lang="en-GB" sz="600" dirty="0">
              <a:solidFill>
                <a:schemeClr val="tx1"/>
              </a:solidFill>
              <a:latin typeface="Calibri" panose="020F0502020204030204" pitchFamily="34" charset="0"/>
              <a:cs typeface="Calibri" panose="020F0502020204030204" pitchFamily="34" charset="0"/>
            </a:endParaRPr>
          </a:p>
          <a:p>
            <a:pPr marL="355600" lvl="1" indent="-268288">
              <a:spcBef>
                <a:spcPts val="600"/>
              </a:spcBef>
              <a:buClr>
                <a:schemeClr val="tx1"/>
              </a:buClr>
              <a:buSzPct val="175000"/>
              <a:buFont typeface="Arial" panose="020B0604020202020204" pitchFamily="34" charset="0"/>
              <a:buChar char="•"/>
              <a:defRPr/>
            </a:pPr>
            <a:r>
              <a:rPr lang="en-GB" dirty="0">
                <a:solidFill>
                  <a:schemeClr val="tx1"/>
                </a:solidFill>
                <a:latin typeface="Calibri" panose="020F0502020204030204" pitchFamily="34" charset="0"/>
                <a:cs typeface="Calibri" panose="020F0502020204030204" pitchFamily="34" charset="0"/>
              </a:rPr>
              <a:t>Specific Intercultural </a:t>
            </a:r>
            <a:r>
              <a:rPr lang="en-GB" b="1" dirty="0">
                <a:solidFill>
                  <a:schemeClr val="tx1"/>
                </a:solidFill>
                <a:latin typeface="Calibri" panose="020F0502020204030204" pitchFamily="34" charset="0"/>
                <a:cs typeface="Calibri" panose="020F0502020204030204" pitchFamily="34" charset="0"/>
              </a:rPr>
              <a:t>Learning Outcomes</a:t>
            </a:r>
            <a:r>
              <a:rPr lang="en-GB" dirty="0">
                <a:solidFill>
                  <a:schemeClr val="tx1"/>
                </a:solidFill>
                <a:latin typeface="Calibri" panose="020F0502020204030204" pitchFamily="34" charset="0"/>
                <a:cs typeface="Calibri" panose="020F0502020204030204" pitchFamily="34" charset="0"/>
              </a:rPr>
              <a:t>, </a:t>
            </a:r>
            <a:r>
              <a:rPr lang="en-GB" b="1" dirty="0">
                <a:solidFill>
                  <a:schemeClr val="tx1"/>
                </a:solidFill>
                <a:latin typeface="Calibri" panose="020F0502020204030204" pitchFamily="34" charset="0"/>
                <a:cs typeface="Calibri" panose="020F0502020204030204" pitchFamily="34" charset="0"/>
              </a:rPr>
              <a:t>Activities</a:t>
            </a:r>
            <a:r>
              <a:rPr lang="en-GB" dirty="0">
                <a:solidFill>
                  <a:schemeClr val="tx1"/>
                </a:solidFill>
                <a:latin typeface="Calibri" panose="020F0502020204030204" pitchFamily="34" charset="0"/>
                <a:cs typeface="Calibri" panose="020F0502020204030204" pitchFamily="34" charset="0"/>
              </a:rPr>
              <a:t> and </a:t>
            </a:r>
            <a:r>
              <a:rPr lang="en-GB" b="1" dirty="0">
                <a:solidFill>
                  <a:schemeClr val="tx1"/>
                </a:solidFill>
                <a:latin typeface="Calibri" panose="020F0502020204030204" pitchFamily="34" charset="0"/>
                <a:cs typeface="Calibri" panose="020F0502020204030204" pitchFamily="34" charset="0"/>
              </a:rPr>
              <a:t>Assessments</a:t>
            </a:r>
            <a:r>
              <a:rPr lang="en-GB" dirty="0">
                <a:solidFill>
                  <a:schemeClr val="tx1"/>
                </a:solidFill>
                <a:latin typeface="Calibri" panose="020F0502020204030204" pitchFamily="34" charset="0"/>
                <a:cs typeface="Calibri" panose="020F0502020204030204" pitchFamily="34" charset="0"/>
              </a:rPr>
              <a:t> (Constructive alignment approach) </a:t>
            </a:r>
          </a:p>
          <a:p>
            <a:pPr marL="355600" indent="-268288">
              <a:buClr>
                <a:schemeClr val="tx1"/>
              </a:buClr>
              <a:buSzPct val="175000"/>
              <a:buFont typeface="Arial" panose="020B0604020202020204" pitchFamily="34" charset="0"/>
              <a:buChar char="•"/>
            </a:pPr>
            <a:endParaRPr lang="en-US" dirty="0">
              <a:solidFill>
                <a:schemeClr val="tx1"/>
              </a:solidFill>
              <a:latin typeface="Calibri" panose="020F0502020204030204" pitchFamily="34" charset="0"/>
              <a:cs typeface="Calibri" panose="020F0502020204030204" pitchFamily="34" charset="0"/>
            </a:endParaRPr>
          </a:p>
          <a:p>
            <a:pPr marL="0" lvl="0" indent="0">
              <a:buNone/>
            </a:pPr>
            <a:endParaRPr dirty="0">
              <a:solidFill>
                <a:schemeClr val="tx1"/>
              </a:solidFill>
            </a:endParaRPr>
          </a:p>
        </p:txBody>
      </p:sp>
      <p:sp>
        <p:nvSpPr>
          <p:cNvPr id="7" name="Rectangle 6">
            <a:extLst>
              <a:ext uri="{FF2B5EF4-FFF2-40B4-BE49-F238E27FC236}">
                <a16:creationId xmlns:a16="http://schemas.microsoft.com/office/drawing/2014/main" id="{D32DC566-0ABA-419E-A66E-E23546BE4652}"/>
              </a:ext>
            </a:extLst>
          </p:cNvPr>
          <p:cNvSpPr/>
          <p:nvPr/>
        </p:nvSpPr>
        <p:spPr>
          <a:xfrm>
            <a:off x="0" y="0"/>
            <a:ext cx="184826" cy="5143500"/>
          </a:xfrm>
          <a:prstGeom prst="rect">
            <a:avLst/>
          </a:prstGeom>
          <a:solidFill>
            <a:srgbClr val="111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object 14">
            <a:extLst>
              <a:ext uri="{FF2B5EF4-FFF2-40B4-BE49-F238E27FC236}">
                <a16:creationId xmlns:a16="http://schemas.microsoft.com/office/drawing/2014/main" id="{413DE6C9-D276-446C-9A3A-F6C89CE25E35}"/>
              </a:ext>
            </a:extLst>
          </p:cNvPr>
          <p:cNvPicPr/>
          <p:nvPr/>
        </p:nvPicPr>
        <p:blipFill>
          <a:blip r:embed="rId3" cstate="screen">
            <a:extLst>
              <a:ext uri="{28A0092B-C50C-407E-A947-70E740481C1C}">
                <a14:useLocalDpi xmlns:a14="http://schemas.microsoft.com/office/drawing/2010/main"/>
              </a:ext>
            </a:extLst>
          </a:blip>
          <a:stretch>
            <a:fillRect/>
          </a:stretch>
        </p:blipFill>
        <p:spPr>
          <a:xfrm>
            <a:off x="415515" y="4614913"/>
            <a:ext cx="1575730" cy="410357"/>
          </a:xfrm>
          <a:prstGeom prst="rect">
            <a:avLst/>
          </a:prstGeom>
        </p:spPr>
      </p:pic>
    </p:spTree>
    <p:extLst>
      <p:ext uri="{BB962C8B-B14F-4D97-AF65-F5344CB8AC3E}">
        <p14:creationId xmlns:p14="http://schemas.microsoft.com/office/powerpoint/2010/main" val="3590624638"/>
      </p:ext>
    </p:extLst>
  </p:cSld>
  <p:clrMapOvr>
    <a:masterClrMapping/>
  </p:clrMapOvr>
  <mc:AlternateContent xmlns:mc="http://schemas.openxmlformats.org/markup-compatibility/2006" xmlns:p14="http://schemas.microsoft.com/office/powerpoint/2010/main">
    <mc:Choice Requires="p14">
      <p:transition p14:dur="250" advTm="20000">
        <p:wipe/>
      </p:transition>
    </mc:Choice>
    <mc:Fallback xmlns="">
      <p:transition advTm="20000">
        <p:wip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3"/>
          <p:cNvSpPr txBox="1">
            <a:spLocks noGrp="1"/>
          </p:cNvSpPr>
          <p:nvPr>
            <p:ph type="title"/>
          </p:nvPr>
        </p:nvSpPr>
        <p:spPr>
          <a:xfrm>
            <a:off x="413070" y="1544507"/>
            <a:ext cx="1887218" cy="2966602"/>
          </a:xfrm>
          <a:prstGeom prst="rect">
            <a:avLst/>
          </a:prstGeom>
        </p:spPr>
        <p:txBody>
          <a:bodyPr spcFirstLastPara="1" wrap="square" lIns="91425" tIns="91425" rIns="91425" bIns="91425" anchor="b" anchorCtr="0">
            <a:noAutofit/>
          </a:bodyPr>
          <a:lstStyle/>
          <a:p>
            <a:pPr lvl="0" algn="ctr"/>
            <a:br>
              <a:rPr lang="en-US" sz="3200" dirty="0"/>
            </a:br>
            <a:br>
              <a:rPr lang="en-US" sz="3200" dirty="0"/>
            </a:br>
            <a:r>
              <a:rPr lang="en-US" sz="3200" dirty="0"/>
              <a:t> </a:t>
            </a:r>
            <a:br>
              <a:rPr lang="en-US" sz="3200" dirty="0"/>
            </a:br>
            <a:r>
              <a:rPr lang="en-US" sz="2400" dirty="0">
                <a:solidFill>
                  <a:srgbClr val="11144F"/>
                </a:solidFill>
                <a:latin typeface="Calibri" panose="020F0502020204030204" pitchFamily="34" charset="0"/>
                <a:cs typeface="Calibri" panose="020F0502020204030204" pitchFamily="34" charset="0"/>
              </a:rPr>
              <a:t>Examples of </a:t>
            </a:r>
            <a:br>
              <a:rPr lang="en-US" sz="2400" dirty="0">
                <a:solidFill>
                  <a:srgbClr val="11144F"/>
                </a:solidFill>
                <a:latin typeface="Calibri" panose="020F0502020204030204" pitchFamily="34" charset="0"/>
                <a:cs typeface="Calibri" panose="020F0502020204030204" pitchFamily="34" charset="0"/>
              </a:rPr>
            </a:br>
            <a:r>
              <a:rPr lang="en-US" sz="2400" dirty="0">
                <a:solidFill>
                  <a:srgbClr val="11144F"/>
                </a:solidFill>
                <a:latin typeface="Calibri" panose="020F0502020204030204" pitchFamily="34" charset="0"/>
                <a:cs typeface="Calibri" panose="020F0502020204030204" pitchFamily="34" charset="0"/>
              </a:rPr>
              <a:t>COIL Projects</a:t>
            </a:r>
            <a:br>
              <a:rPr lang="en-US" sz="3200" dirty="0"/>
            </a:br>
            <a:br>
              <a:rPr lang="en-US" sz="3200" dirty="0"/>
            </a:br>
            <a:r>
              <a:rPr lang="en-US" sz="2400" dirty="0"/>
              <a:t>BLIC Project</a:t>
            </a:r>
            <a:br>
              <a:rPr lang="en-US" sz="3200" dirty="0"/>
            </a:br>
            <a:br>
              <a:rPr lang="en-US" sz="3200" dirty="0"/>
            </a:br>
            <a:br>
              <a:rPr lang="en-US" sz="3200" dirty="0"/>
            </a:br>
            <a:endParaRPr sz="1600" dirty="0"/>
          </a:p>
        </p:txBody>
      </p:sp>
      <p:sp>
        <p:nvSpPr>
          <p:cNvPr id="186" name="Google Shape;186;p23"/>
          <p:cNvSpPr txBox="1">
            <a:spLocks noGrp="1"/>
          </p:cNvSpPr>
          <p:nvPr>
            <p:ph type="body" idx="1"/>
          </p:nvPr>
        </p:nvSpPr>
        <p:spPr>
          <a:xfrm>
            <a:off x="4294563" y="-107597"/>
            <a:ext cx="4948497" cy="5143500"/>
          </a:xfrm>
          <a:prstGeom prst="rect">
            <a:avLst/>
          </a:prstGeom>
        </p:spPr>
        <p:txBody>
          <a:bodyPr spcFirstLastPara="1" wrap="square" lIns="91425" tIns="91425" rIns="91425" bIns="91425" anchor="t" anchorCtr="0">
            <a:noAutofit/>
          </a:bodyPr>
          <a:lstStyle/>
          <a:p>
            <a:pPr marL="0" indent="0">
              <a:buNone/>
            </a:pPr>
            <a:endParaRPr lang="en-GB" sz="800" dirty="0">
              <a:solidFill>
                <a:schemeClr val="tx1"/>
              </a:solidFill>
            </a:endParaRPr>
          </a:p>
        </p:txBody>
      </p:sp>
      <p:sp>
        <p:nvSpPr>
          <p:cNvPr id="6" name="Rectangle 5">
            <a:extLst>
              <a:ext uri="{FF2B5EF4-FFF2-40B4-BE49-F238E27FC236}">
                <a16:creationId xmlns:a16="http://schemas.microsoft.com/office/drawing/2014/main" id="{B07EE0F3-B452-4AB1-98F6-B302EC357617}"/>
              </a:ext>
            </a:extLst>
          </p:cNvPr>
          <p:cNvSpPr/>
          <p:nvPr/>
        </p:nvSpPr>
        <p:spPr>
          <a:xfrm>
            <a:off x="0" y="0"/>
            <a:ext cx="184826" cy="5143500"/>
          </a:xfrm>
          <a:prstGeom prst="rect">
            <a:avLst/>
          </a:prstGeom>
          <a:solidFill>
            <a:srgbClr val="111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object 14">
            <a:extLst>
              <a:ext uri="{FF2B5EF4-FFF2-40B4-BE49-F238E27FC236}">
                <a16:creationId xmlns:a16="http://schemas.microsoft.com/office/drawing/2014/main" id="{0AA473C4-81BA-4EC7-A0DB-579262C2245D}"/>
              </a:ext>
            </a:extLst>
          </p:cNvPr>
          <p:cNvPicPr/>
          <p:nvPr/>
        </p:nvPicPr>
        <p:blipFill>
          <a:blip r:embed="rId5" cstate="screen">
            <a:extLst>
              <a:ext uri="{28A0092B-C50C-407E-A947-70E740481C1C}">
                <a14:useLocalDpi xmlns:a14="http://schemas.microsoft.com/office/drawing/2010/main"/>
              </a:ext>
            </a:extLst>
          </a:blip>
          <a:stretch>
            <a:fillRect/>
          </a:stretch>
        </p:blipFill>
        <p:spPr>
          <a:xfrm>
            <a:off x="415515" y="4614913"/>
            <a:ext cx="1575730" cy="410357"/>
          </a:xfrm>
          <a:prstGeom prst="rect">
            <a:avLst/>
          </a:prstGeom>
        </p:spPr>
      </p:pic>
      <p:pic>
        <p:nvPicPr>
          <p:cNvPr id="2" name="v1261ca4c9aabptleanw_1080">
            <a:hlinkClick r:id="" action="ppaction://media"/>
            <a:extLst>
              <a:ext uri="{FF2B5EF4-FFF2-40B4-BE49-F238E27FC236}">
                <a16:creationId xmlns:a16="http://schemas.microsoft.com/office/drawing/2014/main" id="{5DFEE231-903F-4F35-825E-338F040EC56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00289" y="0"/>
            <a:ext cx="6942772" cy="5143500"/>
          </a:xfrm>
          <a:prstGeom prst="rect">
            <a:avLst/>
          </a:prstGeom>
        </p:spPr>
      </p:pic>
    </p:spTree>
    <p:extLst>
      <p:ext uri="{BB962C8B-B14F-4D97-AF65-F5344CB8AC3E}">
        <p14:creationId xmlns:p14="http://schemas.microsoft.com/office/powerpoint/2010/main" val="252443893"/>
      </p:ext>
    </p:extLst>
  </p:cSld>
  <p:clrMapOvr>
    <a:masterClrMapping/>
  </p:clrMapOvr>
  <mc:AlternateContent xmlns:mc="http://schemas.openxmlformats.org/markup-compatibility/2006" xmlns:p14="http://schemas.microsoft.com/office/powerpoint/2010/main">
    <mc:Choice Requires="p14">
      <p:transition p14:dur="250" advTm="20000">
        <p:wipe/>
      </p:transition>
    </mc:Choice>
    <mc:Fallback xmlns="">
      <p:transition advTm="20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6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3"/>
          <p:cNvSpPr txBox="1">
            <a:spLocks noGrp="1"/>
          </p:cNvSpPr>
          <p:nvPr>
            <p:ph type="title"/>
          </p:nvPr>
        </p:nvSpPr>
        <p:spPr>
          <a:xfrm>
            <a:off x="184827" y="2193800"/>
            <a:ext cx="2268442" cy="106751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200" dirty="0">
                <a:solidFill>
                  <a:srgbClr val="11144F"/>
                </a:solidFill>
                <a:latin typeface="Calibri" panose="020F0502020204030204" pitchFamily="34" charset="0"/>
                <a:cs typeface="Calibri" panose="020F0502020204030204" pitchFamily="34" charset="0"/>
              </a:rPr>
              <a:t>Definition,</a:t>
            </a:r>
            <a:br>
              <a:rPr lang="en-US" sz="3200" dirty="0">
                <a:solidFill>
                  <a:srgbClr val="11144F"/>
                </a:solidFill>
                <a:latin typeface="Calibri" panose="020F0502020204030204" pitchFamily="34" charset="0"/>
                <a:cs typeface="Calibri" panose="020F0502020204030204" pitchFamily="34" charset="0"/>
              </a:rPr>
            </a:br>
            <a:r>
              <a:rPr lang="en-US" sz="3200" dirty="0">
                <a:solidFill>
                  <a:srgbClr val="11144F"/>
                </a:solidFill>
                <a:latin typeface="Calibri" panose="020F0502020204030204" pitchFamily="34" charset="0"/>
                <a:cs typeface="Calibri" panose="020F0502020204030204" pitchFamily="34" charset="0"/>
              </a:rPr>
              <a:t>Requisites, and Models</a:t>
            </a:r>
            <a:endParaRPr sz="3200" dirty="0">
              <a:solidFill>
                <a:srgbClr val="11144F"/>
              </a:solidFill>
              <a:latin typeface="Calibri" panose="020F0502020204030204" pitchFamily="34" charset="0"/>
              <a:cs typeface="Calibri" panose="020F0502020204030204" pitchFamily="34" charset="0"/>
            </a:endParaRPr>
          </a:p>
        </p:txBody>
      </p:sp>
      <p:sp>
        <p:nvSpPr>
          <p:cNvPr id="186" name="Google Shape;186;p23"/>
          <p:cNvSpPr txBox="1">
            <a:spLocks noGrp="1"/>
          </p:cNvSpPr>
          <p:nvPr>
            <p:ph type="body" idx="1"/>
          </p:nvPr>
        </p:nvSpPr>
        <p:spPr>
          <a:xfrm>
            <a:off x="2579649" y="-148683"/>
            <a:ext cx="6564351" cy="5501268"/>
          </a:xfrm>
          <a:prstGeom prst="rect">
            <a:avLst/>
          </a:prstGeom>
        </p:spPr>
        <p:txBody>
          <a:bodyPr spcFirstLastPara="1" wrap="square" lIns="91425" tIns="91425" rIns="91425" bIns="91425" anchor="t" anchorCtr="0">
            <a:noAutofit/>
          </a:bodyPr>
          <a:lstStyle/>
          <a:p>
            <a:pPr marL="355600" indent="-268288">
              <a:buClr>
                <a:schemeClr val="tx1"/>
              </a:buClr>
              <a:buSzPct val="175000"/>
              <a:buFont typeface="Arial" panose="020B0604020202020204" pitchFamily="34" charset="0"/>
              <a:buChar char="•"/>
              <a:defRPr/>
            </a:pPr>
            <a:r>
              <a:rPr lang="en-GB" dirty="0">
                <a:solidFill>
                  <a:schemeClr val="tx1"/>
                </a:solidFill>
                <a:latin typeface="Calibri" panose="020F0502020204030204" pitchFamily="34" charset="0"/>
                <a:cs typeface="Calibri" panose="020F0502020204030204" pitchFamily="34" charset="0"/>
              </a:rPr>
              <a:t>Collaboration with a non-UK partner within a discipline, at a given level, on a given theme/topic/issue/research orientation</a:t>
            </a:r>
          </a:p>
          <a:p>
            <a:pPr marL="355600" indent="-268288">
              <a:buClr>
                <a:schemeClr val="tx1"/>
              </a:buClr>
              <a:buSzPct val="175000"/>
              <a:buFont typeface="Arial" panose="020B0604020202020204" pitchFamily="34" charset="0"/>
              <a:buChar char="•"/>
              <a:defRPr/>
            </a:pPr>
            <a:endParaRPr lang="en-GB" sz="600" dirty="0">
              <a:solidFill>
                <a:schemeClr val="tx1"/>
              </a:solidFill>
              <a:latin typeface="Calibri" panose="020F0502020204030204" pitchFamily="34" charset="0"/>
              <a:cs typeface="Calibri" panose="020F0502020204030204" pitchFamily="34" charset="0"/>
            </a:endParaRPr>
          </a:p>
          <a:p>
            <a:pPr marL="355600" indent="-268288">
              <a:buClr>
                <a:schemeClr val="tx1"/>
              </a:buClr>
              <a:buSzPct val="175000"/>
              <a:buFont typeface="Arial" panose="020B0604020202020204" pitchFamily="34" charset="0"/>
              <a:buChar char="•"/>
              <a:defRPr/>
            </a:pPr>
            <a:r>
              <a:rPr lang="en-GB" dirty="0">
                <a:solidFill>
                  <a:schemeClr val="tx1"/>
                </a:solidFill>
                <a:latin typeface="Calibri" panose="020F0502020204030204" pitchFamily="34" charset="0"/>
                <a:cs typeface="Calibri" panose="020F0502020204030204" pitchFamily="34" charset="0"/>
              </a:rPr>
              <a:t>Direct interaction between groups of students (delivery modes agreed by faculty) via social media and online tools</a:t>
            </a:r>
          </a:p>
          <a:p>
            <a:pPr marL="355600" indent="-268288">
              <a:buClr>
                <a:schemeClr val="tx1"/>
              </a:buClr>
              <a:buSzPct val="175000"/>
              <a:buFont typeface="Arial" panose="020B0604020202020204" pitchFamily="34" charset="0"/>
              <a:buChar char="•"/>
              <a:defRPr/>
            </a:pPr>
            <a:endParaRPr lang="en-GB" sz="600" dirty="0">
              <a:solidFill>
                <a:schemeClr val="tx1"/>
              </a:solidFill>
              <a:latin typeface="Calibri" panose="020F0502020204030204" pitchFamily="34" charset="0"/>
              <a:cs typeface="Calibri" panose="020F0502020204030204" pitchFamily="34" charset="0"/>
            </a:endParaRPr>
          </a:p>
          <a:p>
            <a:pPr marL="355600" indent="-268288">
              <a:buClr>
                <a:schemeClr val="tx1"/>
              </a:buClr>
              <a:buSzPct val="175000"/>
              <a:buFont typeface="Arial" panose="020B0604020202020204" pitchFamily="34" charset="0"/>
              <a:buChar char="•"/>
              <a:defRPr/>
            </a:pPr>
            <a:r>
              <a:rPr lang="en-GB" dirty="0">
                <a:solidFill>
                  <a:schemeClr val="tx1"/>
                </a:solidFill>
                <a:latin typeface="Calibri" panose="020F0502020204030204" pitchFamily="34" charset="0"/>
                <a:cs typeface="Calibri" panose="020F0502020204030204" pitchFamily="34" charset="0"/>
              </a:rPr>
              <a:t>Reflection on and analysis/assessment of cross-/inter-cultural/-national learning, focusing on</a:t>
            </a:r>
          </a:p>
          <a:p>
            <a:pPr marL="812800" lvl="1" indent="-268288">
              <a:buClr>
                <a:schemeClr val="tx1"/>
              </a:buClr>
              <a:buSzPct val="175000"/>
              <a:buFont typeface="Arial" panose="020B0604020202020204" pitchFamily="34" charset="0"/>
              <a:buChar char="•"/>
              <a:defRPr/>
            </a:pPr>
            <a:r>
              <a:rPr lang="en-GB" dirty="0">
                <a:solidFill>
                  <a:schemeClr val="tx1"/>
                </a:solidFill>
                <a:latin typeface="Calibri" panose="020F0502020204030204" pitchFamily="34" charset="0"/>
                <a:cs typeface="Calibri" panose="020F0502020204030204" pitchFamily="34" charset="0"/>
              </a:rPr>
              <a:t>Discipline-specific </a:t>
            </a:r>
            <a:r>
              <a:rPr lang="en-GB" b="1" dirty="0">
                <a:solidFill>
                  <a:schemeClr val="tx1"/>
                </a:solidFill>
                <a:latin typeface="Calibri" panose="020F0502020204030204" pitchFamily="34" charset="0"/>
                <a:cs typeface="Calibri" panose="020F0502020204030204" pitchFamily="34" charset="0"/>
              </a:rPr>
              <a:t>Knowledge</a:t>
            </a:r>
            <a:r>
              <a:rPr lang="en-GB" dirty="0">
                <a:solidFill>
                  <a:schemeClr val="tx1"/>
                </a:solidFill>
                <a:latin typeface="Calibri" panose="020F0502020204030204" pitchFamily="34" charset="0"/>
                <a:cs typeface="Calibri" panose="020F0502020204030204" pitchFamily="34" charset="0"/>
              </a:rPr>
              <a:t> and </a:t>
            </a:r>
            <a:r>
              <a:rPr lang="en-GB" b="1" dirty="0">
                <a:solidFill>
                  <a:schemeClr val="tx1"/>
                </a:solidFill>
                <a:latin typeface="Calibri" panose="020F0502020204030204" pitchFamily="34" charset="0"/>
                <a:cs typeface="Calibri" panose="020F0502020204030204" pitchFamily="34" charset="0"/>
              </a:rPr>
              <a:t>Practices, Facts and Frameworks</a:t>
            </a:r>
            <a:r>
              <a:rPr lang="en-GB" dirty="0">
                <a:solidFill>
                  <a:schemeClr val="tx1"/>
                </a:solidFill>
                <a:latin typeface="Calibri" panose="020F0502020204030204" pitchFamily="34" charset="0"/>
                <a:cs typeface="Calibri" panose="020F0502020204030204" pitchFamily="34" charset="0"/>
              </a:rPr>
              <a:t> and their underlying </a:t>
            </a:r>
            <a:r>
              <a:rPr lang="en-GB" b="1" dirty="0">
                <a:solidFill>
                  <a:schemeClr val="tx1"/>
                </a:solidFill>
                <a:latin typeface="Calibri" panose="020F0502020204030204" pitchFamily="34" charset="0"/>
                <a:cs typeface="Calibri" panose="020F0502020204030204" pitchFamily="34" charset="0"/>
              </a:rPr>
              <a:t>Rationales/Values</a:t>
            </a:r>
            <a:r>
              <a:rPr lang="en-GB" dirty="0">
                <a:solidFill>
                  <a:schemeClr val="tx1"/>
                </a:solidFill>
                <a:latin typeface="Calibri" panose="020F0502020204030204" pitchFamily="34" charset="0"/>
                <a:cs typeface="Calibri" panose="020F0502020204030204" pitchFamily="34" charset="0"/>
              </a:rPr>
              <a:t>, </a:t>
            </a:r>
            <a:r>
              <a:rPr lang="en-GB" sz="1400" dirty="0">
                <a:solidFill>
                  <a:schemeClr val="tx1"/>
                </a:solidFill>
                <a:latin typeface="Calibri" panose="020F0502020204030204" pitchFamily="34" charset="0"/>
                <a:cs typeface="Calibri" panose="020F0502020204030204" pitchFamily="34" charset="0"/>
              </a:rPr>
              <a:t>and/or</a:t>
            </a:r>
            <a:endParaRPr lang="en-GB" sz="1400" b="1" dirty="0">
              <a:solidFill>
                <a:schemeClr val="tx1"/>
              </a:solidFill>
              <a:latin typeface="Calibri" panose="020F0502020204030204" pitchFamily="34" charset="0"/>
              <a:cs typeface="Calibri" panose="020F0502020204030204" pitchFamily="34" charset="0"/>
            </a:endParaRPr>
          </a:p>
          <a:p>
            <a:pPr marL="812800" lvl="1" indent="-268288">
              <a:buClr>
                <a:schemeClr val="tx1"/>
              </a:buClr>
              <a:buSzPct val="175000"/>
              <a:buFont typeface="Arial" panose="020B0604020202020204" pitchFamily="34" charset="0"/>
              <a:buChar char="•"/>
              <a:defRPr/>
            </a:pPr>
            <a:r>
              <a:rPr lang="en-GB" b="1" dirty="0">
                <a:solidFill>
                  <a:schemeClr val="tx1"/>
                </a:solidFill>
                <a:latin typeface="Calibri" panose="020F0502020204030204" pitchFamily="34" charset="0"/>
                <a:cs typeface="Calibri" panose="020F0502020204030204" pitchFamily="34" charset="0"/>
              </a:rPr>
              <a:t>Intercultural communication </a:t>
            </a:r>
            <a:r>
              <a:rPr lang="en-GB" dirty="0">
                <a:solidFill>
                  <a:schemeClr val="tx1"/>
                </a:solidFill>
                <a:latin typeface="Calibri" panose="020F0502020204030204" pitchFamily="34" charset="0"/>
                <a:cs typeface="Calibri" panose="020F0502020204030204" pitchFamily="34" charset="0"/>
              </a:rPr>
              <a:t>and </a:t>
            </a:r>
            <a:r>
              <a:rPr lang="en-GB" b="1" dirty="0">
                <a:solidFill>
                  <a:schemeClr val="tx1"/>
                </a:solidFill>
                <a:latin typeface="Calibri" panose="020F0502020204030204" pitchFamily="34" charset="0"/>
                <a:cs typeface="Calibri" panose="020F0502020204030204" pitchFamily="34" charset="0"/>
              </a:rPr>
              <a:t>teamwork</a:t>
            </a:r>
            <a:r>
              <a:rPr lang="en-GB" dirty="0">
                <a:solidFill>
                  <a:schemeClr val="tx1"/>
                </a:solidFill>
                <a:latin typeface="Calibri" panose="020F0502020204030204" pitchFamily="34" charset="0"/>
                <a:cs typeface="Calibri" panose="020F0502020204030204" pitchFamily="34" charset="0"/>
              </a:rPr>
              <a:t>, </a:t>
            </a:r>
            <a:r>
              <a:rPr lang="en-GB" sz="1400" dirty="0">
                <a:solidFill>
                  <a:schemeClr val="tx1"/>
                </a:solidFill>
                <a:latin typeface="Calibri" panose="020F0502020204030204" pitchFamily="34" charset="0"/>
                <a:cs typeface="Calibri" panose="020F0502020204030204" pitchFamily="34" charset="0"/>
              </a:rPr>
              <a:t>and/or </a:t>
            </a:r>
          </a:p>
          <a:p>
            <a:pPr marL="812800" lvl="1" indent="-268288">
              <a:buClr>
                <a:schemeClr val="tx1"/>
              </a:buClr>
              <a:buSzPct val="175000"/>
              <a:buFont typeface="Arial" panose="020B0604020202020204" pitchFamily="34" charset="0"/>
              <a:buChar char="•"/>
              <a:defRPr/>
            </a:pPr>
            <a:r>
              <a:rPr lang="en-GB" b="1" dirty="0">
                <a:solidFill>
                  <a:schemeClr val="tx1"/>
                </a:solidFill>
                <a:latin typeface="Calibri" panose="020F0502020204030204" pitchFamily="34" charset="0"/>
                <a:cs typeface="Calibri" panose="020F0502020204030204" pitchFamily="34" charset="0"/>
              </a:rPr>
              <a:t>Joint research project or junior consultancy </a:t>
            </a:r>
            <a:r>
              <a:rPr lang="en-GB" dirty="0">
                <a:solidFill>
                  <a:schemeClr val="accent2"/>
                </a:solidFill>
                <a:latin typeface="Calibri" panose="020F0502020204030204" pitchFamily="34" charset="0"/>
                <a:cs typeface="Calibri" panose="020F0502020204030204" pitchFamily="34" charset="0"/>
              </a:rPr>
              <a:t>(e.g. BLIC Management Simulation exercise)</a:t>
            </a:r>
            <a:r>
              <a:rPr lang="en-GB" dirty="0">
                <a:solidFill>
                  <a:schemeClr val="tx1"/>
                </a:solidFill>
                <a:latin typeface="Calibri" panose="020F0502020204030204" pitchFamily="34" charset="0"/>
                <a:cs typeface="Calibri" panose="020F0502020204030204" pitchFamily="34" charset="0"/>
              </a:rPr>
              <a:t>, </a:t>
            </a:r>
            <a:r>
              <a:rPr lang="en-GB" sz="1400" dirty="0">
                <a:solidFill>
                  <a:schemeClr val="tx1"/>
                </a:solidFill>
                <a:latin typeface="Calibri" panose="020F0502020204030204" pitchFamily="34" charset="0"/>
                <a:cs typeface="Calibri" panose="020F0502020204030204" pitchFamily="34" charset="0"/>
              </a:rPr>
              <a:t>and/or</a:t>
            </a:r>
          </a:p>
          <a:p>
            <a:pPr marL="812800" lvl="1" indent="-268288">
              <a:buClr>
                <a:schemeClr val="tx1"/>
              </a:buClr>
              <a:buSzPct val="175000"/>
              <a:buFont typeface="Arial" panose="020B0604020202020204" pitchFamily="34" charset="0"/>
              <a:buChar char="•"/>
              <a:defRPr/>
            </a:pPr>
            <a:r>
              <a:rPr lang="en-GB" b="1" dirty="0">
                <a:solidFill>
                  <a:schemeClr val="tx1"/>
                </a:solidFill>
                <a:latin typeface="Calibri" panose="020F0502020204030204" pitchFamily="34" charset="0"/>
                <a:cs typeface="Calibri" panose="020F0502020204030204" pitchFamily="34" charset="0"/>
              </a:rPr>
              <a:t>Pedagogical</a:t>
            </a:r>
            <a:r>
              <a:rPr lang="en-GB" dirty="0">
                <a:solidFill>
                  <a:schemeClr val="tx1"/>
                </a:solidFill>
                <a:latin typeface="Calibri" panose="020F0502020204030204" pitchFamily="34" charset="0"/>
                <a:cs typeface="Calibri" panose="020F0502020204030204" pitchFamily="34" charset="0"/>
              </a:rPr>
              <a:t> differences and similarities, </a:t>
            </a:r>
            <a:r>
              <a:rPr lang="en-GB" sz="1400" dirty="0">
                <a:solidFill>
                  <a:schemeClr val="tx1"/>
                </a:solidFill>
                <a:latin typeface="Calibri" panose="020F0502020204030204" pitchFamily="34" charset="0"/>
                <a:cs typeface="Calibri" panose="020F0502020204030204" pitchFamily="34" charset="0"/>
              </a:rPr>
              <a:t>and/or</a:t>
            </a:r>
          </a:p>
          <a:p>
            <a:pPr marL="812800" lvl="1" indent="-268288">
              <a:buClr>
                <a:schemeClr val="tx1"/>
              </a:buClr>
              <a:buSzPct val="175000"/>
              <a:buFont typeface="Arial" panose="020B0604020202020204" pitchFamily="34" charset="0"/>
              <a:buChar char="•"/>
              <a:defRPr/>
            </a:pPr>
            <a:r>
              <a:rPr lang="en-GB" dirty="0">
                <a:solidFill>
                  <a:schemeClr val="tx1"/>
                </a:solidFill>
                <a:latin typeface="Calibri" panose="020F0502020204030204" pitchFamily="34" charset="0"/>
                <a:cs typeface="Calibri" panose="020F0502020204030204" pitchFamily="34" charset="0"/>
              </a:rPr>
              <a:t>Differences in </a:t>
            </a:r>
            <a:r>
              <a:rPr lang="en-GB" b="1" dirty="0">
                <a:solidFill>
                  <a:schemeClr val="tx1"/>
                </a:solidFill>
                <a:latin typeface="Calibri" panose="020F0502020204030204" pitchFamily="34" charset="0"/>
                <a:cs typeface="Calibri" panose="020F0502020204030204" pitchFamily="34" charset="0"/>
              </a:rPr>
              <a:t>access to, and confidence and proficiency in using digital channels and toolkits in English</a:t>
            </a:r>
            <a:endParaRPr lang="en-GB" dirty="0">
              <a:solidFill>
                <a:schemeClr val="tx1"/>
              </a:solidFill>
              <a:latin typeface="Calibri" panose="020F0502020204030204" pitchFamily="34" charset="0"/>
              <a:cs typeface="Calibri" panose="020F0502020204030204" pitchFamily="34" charset="0"/>
            </a:endParaRPr>
          </a:p>
          <a:p>
            <a:pPr marL="87312" lvl="1" indent="0">
              <a:spcBef>
                <a:spcPts val="600"/>
              </a:spcBef>
              <a:buClr>
                <a:schemeClr val="tx1"/>
              </a:buClr>
              <a:buSzPct val="175000"/>
              <a:buNone/>
              <a:defRPr/>
            </a:pPr>
            <a:endParaRPr lang="en-GB" sz="600" dirty="0">
              <a:solidFill>
                <a:schemeClr val="tx1"/>
              </a:solidFill>
              <a:latin typeface="Calibri" panose="020F0502020204030204" pitchFamily="34" charset="0"/>
              <a:cs typeface="Calibri" panose="020F0502020204030204" pitchFamily="34" charset="0"/>
            </a:endParaRPr>
          </a:p>
          <a:p>
            <a:pPr marL="355600" lvl="1" indent="-268288">
              <a:spcBef>
                <a:spcPts val="600"/>
              </a:spcBef>
              <a:buClr>
                <a:schemeClr val="tx1"/>
              </a:buClr>
              <a:buSzPct val="175000"/>
              <a:buFont typeface="Arial" panose="020B0604020202020204" pitchFamily="34" charset="0"/>
              <a:buChar char="•"/>
              <a:defRPr/>
            </a:pPr>
            <a:r>
              <a:rPr lang="en-GB" dirty="0">
                <a:solidFill>
                  <a:schemeClr val="tx1"/>
                </a:solidFill>
                <a:latin typeface="Calibri" panose="020F0502020204030204" pitchFamily="34" charset="0"/>
                <a:cs typeface="Calibri" panose="020F0502020204030204" pitchFamily="34" charset="0"/>
              </a:rPr>
              <a:t>Specific Intercultural </a:t>
            </a:r>
            <a:r>
              <a:rPr lang="en-GB" b="1" dirty="0">
                <a:solidFill>
                  <a:schemeClr val="tx1"/>
                </a:solidFill>
                <a:latin typeface="Calibri" panose="020F0502020204030204" pitchFamily="34" charset="0"/>
                <a:cs typeface="Calibri" panose="020F0502020204030204" pitchFamily="34" charset="0"/>
              </a:rPr>
              <a:t>Learning Outcomes</a:t>
            </a:r>
            <a:r>
              <a:rPr lang="en-GB" dirty="0">
                <a:solidFill>
                  <a:schemeClr val="tx1"/>
                </a:solidFill>
                <a:latin typeface="Calibri" panose="020F0502020204030204" pitchFamily="34" charset="0"/>
                <a:cs typeface="Calibri" panose="020F0502020204030204" pitchFamily="34" charset="0"/>
              </a:rPr>
              <a:t>, </a:t>
            </a:r>
            <a:r>
              <a:rPr lang="en-GB" b="1" dirty="0">
                <a:solidFill>
                  <a:schemeClr val="tx1"/>
                </a:solidFill>
                <a:latin typeface="Calibri" panose="020F0502020204030204" pitchFamily="34" charset="0"/>
                <a:cs typeface="Calibri" panose="020F0502020204030204" pitchFamily="34" charset="0"/>
              </a:rPr>
              <a:t>Activities</a:t>
            </a:r>
            <a:r>
              <a:rPr lang="en-GB" dirty="0">
                <a:solidFill>
                  <a:schemeClr val="tx1"/>
                </a:solidFill>
                <a:latin typeface="Calibri" panose="020F0502020204030204" pitchFamily="34" charset="0"/>
                <a:cs typeface="Calibri" panose="020F0502020204030204" pitchFamily="34" charset="0"/>
              </a:rPr>
              <a:t> and </a:t>
            </a:r>
            <a:r>
              <a:rPr lang="en-GB" b="1" dirty="0">
                <a:solidFill>
                  <a:schemeClr val="tx1"/>
                </a:solidFill>
                <a:latin typeface="Calibri" panose="020F0502020204030204" pitchFamily="34" charset="0"/>
                <a:cs typeface="Calibri" panose="020F0502020204030204" pitchFamily="34" charset="0"/>
              </a:rPr>
              <a:t>Assessments</a:t>
            </a:r>
            <a:r>
              <a:rPr lang="en-GB" dirty="0">
                <a:solidFill>
                  <a:schemeClr val="tx1"/>
                </a:solidFill>
                <a:latin typeface="Calibri" panose="020F0502020204030204" pitchFamily="34" charset="0"/>
                <a:cs typeface="Calibri" panose="020F0502020204030204" pitchFamily="34" charset="0"/>
              </a:rPr>
              <a:t> (Constructive alignment approach) </a:t>
            </a:r>
          </a:p>
          <a:p>
            <a:pPr marL="355600" indent="-268288">
              <a:buClr>
                <a:schemeClr val="tx1"/>
              </a:buClr>
              <a:buSzPct val="175000"/>
              <a:buFont typeface="Arial" panose="020B0604020202020204" pitchFamily="34" charset="0"/>
              <a:buChar char="•"/>
            </a:pPr>
            <a:endParaRPr lang="en-US" dirty="0">
              <a:solidFill>
                <a:schemeClr val="tx1"/>
              </a:solidFill>
              <a:latin typeface="Calibri" panose="020F0502020204030204" pitchFamily="34" charset="0"/>
              <a:cs typeface="Calibri" panose="020F0502020204030204" pitchFamily="34" charset="0"/>
            </a:endParaRPr>
          </a:p>
          <a:p>
            <a:pPr marL="0" lvl="0" indent="0">
              <a:buNone/>
            </a:pPr>
            <a:endParaRPr dirty="0">
              <a:solidFill>
                <a:schemeClr val="tx1"/>
              </a:solidFill>
            </a:endParaRPr>
          </a:p>
        </p:txBody>
      </p:sp>
      <p:sp>
        <p:nvSpPr>
          <p:cNvPr id="7" name="Rectangle 6">
            <a:extLst>
              <a:ext uri="{FF2B5EF4-FFF2-40B4-BE49-F238E27FC236}">
                <a16:creationId xmlns:a16="http://schemas.microsoft.com/office/drawing/2014/main" id="{D32DC566-0ABA-419E-A66E-E23546BE4652}"/>
              </a:ext>
            </a:extLst>
          </p:cNvPr>
          <p:cNvSpPr/>
          <p:nvPr/>
        </p:nvSpPr>
        <p:spPr>
          <a:xfrm>
            <a:off x="0" y="0"/>
            <a:ext cx="184826" cy="5143500"/>
          </a:xfrm>
          <a:prstGeom prst="rect">
            <a:avLst/>
          </a:prstGeom>
          <a:solidFill>
            <a:srgbClr val="111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object 14">
            <a:extLst>
              <a:ext uri="{FF2B5EF4-FFF2-40B4-BE49-F238E27FC236}">
                <a16:creationId xmlns:a16="http://schemas.microsoft.com/office/drawing/2014/main" id="{413DE6C9-D276-446C-9A3A-F6C89CE25E35}"/>
              </a:ext>
            </a:extLst>
          </p:cNvPr>
          <p:cNvPicPr/>
          <p:nvPr/>
        </p:nvPicPr>
        <p:blipFill>
          <a:blip r:embed="rId3" cstate="screen">
            <a:extLst>
              <a:ext uri="{28A0092B-C50C-407E-A947-70E740481C1C}">
                <a14:useLocalDpi xmlns:a14="http://schemas.microsoft.com/office/drawing/2010/main"/>
              </a:ext>
            </a:extLst>
          </a:blip>
          <a:stretch>
            <a:fillRect/>
          </a:stretch>
        </p:blipFill>
        <p:spPr>
          <a:xfrm>
            <a:off x="415515" y="4614913"/>
            <a:ext cx="1575730" cy="410357"/>
          </a:xfrm>
          <a:prstGeom prst="rect">
            <a:avLst/>
          </a:prstGeom>
        </p:spPr>
      </p:pic>
    </p:spTree>
    <p:extLst>
      <p:ext uri="{BB962C8B-B14F-4D97-AF65-F5344CB8AC3E}">
        <p14:creationId xmlns:p14="http://schemas.microsoft.com/office/powerpoint/2010/main" val="3712793271"/>
      </p:ext>
    </p:extLst>
  </p:cSld>
  <p:clrMapOvr>
    <a:masterClrMapping/>
  </p:clrMapOvr>
  <mc:AlternateContent xmlns:mc="http://schemas.openxmlformats.org/markup-compatibility/2006" xmlns:p14="http://schemas.microsoft.com/office/powerpoint/2010/main">
    <mc:Choice Requires="p14">
      <p:transition p14:dur="250" advTm="20000">
        <p:wipe/>
      </p:transition>
    </mc:Choice>
    <mc:Fallback xmlns="">
      <p:transition advTm="20000">
        <p:wip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6" name="Google Shape;186;p23"/>
          <p:cNvSpPr txBox="1">
            <a:spLocks noGrp="1"/>
          </p:cNvSpPr>
          <p:nvPr>
            <p:ph type="body" idx="1"/>
          </p:nvPr>
        </p:nvSpPr>
        <p:spPr>
          <a:xfrm>
            <a:off x="2370667" y="-186454"/>
            <a:ext cx="6773333" cy="5329954"/>
          </a:xfrm>
          <a:prstGeom prst="rect">
            <a:avLst/>
          </a:prstGeom>
        </p:spPr>
        <p:txBody>
          <a:bodyPr spcFirstLastPara="1" wrap="square" lIns="91425" tIns="91425" rIns="91425" bIns="91425" anchor="t" anchorCtr="0">
            <a:noAutofit/>
          </a:bodyPr>
          <a:lstStyle/>
          <a:p>
            <a:pPr marL="355600" indent="-268288">
              <a:buClr>
                <a:schemeClr val="tx1"/>
              </a:buClr>
              <a:buSzPct val="175000"/>
              <a:buFont typeface="Arial" panose="020B0604020202020204" pitchFamily="34" charset="0"/>
              <a:buChar char="•"/>
              <a:defRPr/>
            </a:pPr>
            <a:r>
              <a:rPr lang="en-GB" sz="1400" b="1" dirty="0">
                <a:solidFill>
                  <a:schemeClr val="tx1"/>
                </a:solidFill>
                <a:latin typeface="Calibri" panose="020F0502020204030204" pitchFamily="34" charset="0"/>
                <a:cs typeface="Calibri" panose="020F0502020204030204" pitchFamily="34" charset="0"/>
              </a:rPr>
              <a:t>Intercultural Competence</a:t>
            </a:r>
          </a:p>
          <a:p>
            <a:pPr marL="812800" lvl="1" indent="-268288">
              <a:buClr>
                <a:schemeClr val="tx1"/>
              </a:buClr>
              <a:buSzPct val="175000"/>
              <a:buFont typeface="Arial" panose="020B0604020202020204" pitchFamily="34" charset="0"/>
              <a:buChar char="•"/>
              <a:defRPr/>
            </a:pPr>
            <a:r>
              <a:rPr lang="en-GB" sz="1300" b="1" dirty="0">
                <a:solidFill>
                  <a:schemeClr val="tx1"/>
                </a:solidFill>
                <a:latin typeface="Calibri" panose="020F0502020204030204" pitchFamily="34" charset="0"/>
                <a:cs typeface="Calibri" panose="020F0502020204030204" pitchFamily="34" charset="0"/>
              </a:rPr>
              <a:t>Knowledge</a:t>
            </a:r>
            <a:r>
              <a:rPr lang="en-GB" sz="1300" dirty="0">
                <a:solidFill>
                  <a:schemeClr val="tx1"/>
                </a:solidFill>
                <a:latin typeface="Calibri" panose="020F0502020204030204" pitchFamily="34" charset="0"/>
                <a:cs typeface="Calibri" panose="020F0502020204030204" pitchFamily="34" charset="0"/>
              </a:rPr>
              <a:t> - Become more curious </a:t>
            </a:r>
            <a:r>
              <a:rPr lang="en-US" sz="1300" dirty="0">
                <a:solidFill>
                  <a:schemeClr val="tx1"/>
                </a:solidFill>
                <a:latin typeface="Calibri" panose="020F0502020204030204" pitchFamily="34" charset="0"/>
                <a:cs typeface="Calibri" panose="020F0502020204030204" pitchFamily="34" charset="0"/>
              </a:rPr>
              <a:t>(</a:t>
            </a:r>
            <a:r>
              <a:rPr lang="en-US" sz="1300" i="1" dirty="0">
                <a:solidFill>
                  <a:schemeClr val="tx1"/>
                </a:solidFill>
                <a:latin typeface="Calibri" panose="020F0502020204030204" pitchFamily="34" charset="0"/>
                <a:cs typeface="Calibri" panose="020F0502020204030204" pitchFamily="34" charset="0"/>
              </a:rPr>
              <a:t>savoir </a:t>
            </a:r>
            <a:r>
              <a:rPr lang="en-US" sz="1300" i="1" dirty="0" err="1">
                <a:solidFill>
                  <a:schemeClr val="tx1"/>
                </a:solidFill>
                <a:latin typeface="Calibri" panose="020F0502020204030204" pitchFamily="34" charset="0"/>
                <a:cs typeface="Calibri" panose="020F0502020204030204" pitchFamily="34" charset="0"/>
              </a:rPr>
              <a:t>être</a:t>
            </a:r>
            <a:r>
              <a:rPr lang="en-US" sz="1300" dirty="0">
                <a:solidFill>
                  <a:schemeClr val="tx1"/>
                </a:solidFill>
                <a:latin typeface="Calibri" panose="020F0502020204030204" pitchFamily="34" charset="0"/>
                <a:cs typeface="Calibri" panose="020F0502020204030204" pitchFamily="34" charset="0"/>
              </a:rPr>
              <a:t>)</a:t>
            </a:r>
            <a:r>
              <a:rPr lang="en-GB" sz="1300" dirty="0">
                <a:solidFill>
                  <a:schemeClr val="tx1"/>
                </a:solidFill>
                <a:latin typeface="Calibri" panose="020F0502020204030204" pitchFamily="34" charset="0"/>
                <a:cs typeface="Calibri" panose="020F0502020204030204" pitchFamily="34" charset="0"/>
              </a:rPr>
              <a:t> and more aware of different modes of thinking and doing; </a:t>
            </a:r>
            <a:r>
              <a:rPr lang="en-US" sz="1300" dirty="0">
                <a:solidFill>
                  <a:schemeClr val="tx1"/>
                </a:solidFill>
                <a:latin typeface="Calibri" panose="020F0502020204030204" pitchFamily="34" charset="0"/>
                <a:cs typeface="Calibri" panose="020F0502020204030204" pitchFamily="34" charset="0"/>
              </a:rPr>
              <a:t>better understanding of one’s and others’ social realities, cultural perspectives and their underlying values</a:t>
            </a:r>
            <a:endParaRPr lang="en-GB" sz="1300" dirty="0">
              <a:solidFill>
                <a:schemeClr val="tx1"/>
              </a:solidFill>
              <a:latin typeface="Calibri" panose="020F0502020204030204" pitchFamily="34" charset="0"/>
              <a:cs typeface="Calibri" panose="020F0502020204030204" pitchFamily="34" charset="0"/>
            </a:endParaRPr>
          </a:p>
          <a:p>
            <a:pPr marL="812800" lvl="1" indent="-268288">
              <a:buClr>
                <a:schemeClr val="tx1"/>
              </a:buClr>
              <a:buSzPct val="175000"/>
              <a:buFont typeface="Arial" panose="020B0604020202020204" pitchFamily="34" charset="0"/>
              <a:buChar char="•"/>
              <a:defRPr/>
            </a:pPr>
            <a:r>
              <a:rPr lang="en-US" sz="1300" b="1" dirty="0">
                <a:solidFill>
                  <a:schemeClr val="tx1"/>
                </a:solidFill>
                <a:latin typeface="Calibri" panose="020F0502020204030204" pitchFamily="34" charset="0"/>
                <a:cs typeface="Calibri" panose="020F0502020204030204" pitchFamily="34" charset="0"/>
              </a:rPr>
              <a:t>Attitudes and </a:t>
            </a:r>
            <a:r>
              <a:rPr lang="en-US" sz="1300" b="1" dirty="0" err="1">
                <a:solidFill>
                  <a:schemeClr val="tx1"/>
                </a:solidFill>
                <a:latin typeface="Calibri" panose="020F0502020204030204" pitchFamily="34" charset="0"/>
                <a:cs typeface="Calibri" panose="020F0502020204030204" pitchFamily="34" charset="0"/>
              </a:rPr>
              <a:t>Behaviours</a:t>
            </a:r>
            <a:r>
              <a:rPr lang="en-US" sz="1300" b="1" dirty="0">
                <a:solidFill>
                  <a:schemeClr val="tx1"/>
                </a:solidFill>
                <a:latin typeface="Calibri" panose="020F0502020204030204" pitchFamily="34" charset="0"/>
                <a:cs typeface="Calibri" panose="020F0502020204030204" pitchFamily="34" charset="0"/>
              </a:rPr>
              <a:t>/Skills </a:t>
            </a:r>
            <a:r>
              <a:rPr lang="en-US" sz="1300" dirty="0">
                <a:solidFill>
                  <a:schemeClr val="tx1"/>
                </a:solidFill>
                <a:latin typeface="Calibri" panose="020F0502020204030204" pitchFamily="34" charset="0"/>
                <a:cs typeface="Calibri" panose="020F0502020204030204" pitchFamily="34" charset="0"/>
              </a:rPr>
              <a:t>- To gain mutual understanding (</a:t>
            </a:r>
            <a:r>
              <a:rPr lang="en-US" sz="1300" i="1" dirty="0">
                <a:solidFill>
                  <a:schemeClr val="tx1"/>
                </a:solidFill>
                <a:latin typeface="Calibri" panose="020F0502020204030204" pitchFamily="34" charset="0"/>
                <a:cs typeface="Calibri" panose="020F0502020204030204" pitchFamily="34" charset="0"/>
              </a:rPr>
              <a:t>savoir </a:t>
            </a:r>
            <a:r>
              <a:rPr lang="en-US" sz="1300" i="1" dirty="0" err="1">
                <a:solidFill>
                  <a:schemeClr val="tx1"/>
                </a:solidFill>
                <a:latin typeface="Calibri" panose="020F0502020204030204" pitchFamily="34" charset="0"/>
                <a:cs typeface="Calibri" panose="020F0502020204030204" pitchFamily="34" charset="0"/>
              </a:rPr>
              <a:t>apprendre</a:t>
            </a:r>
            <a:r>
              <a:rPr lang="en-US" sz="1300" dirty="0">
                <a:solidFill>
                  <a:schemeClr val="tx1"/>
                </a:solidFill>
                <a:latin typeface="Calibri" panose="020F0502020204030204" pitchFamily="34" charset="0"/>
                <a:cs typeface="Calibri" panose="020F0502020204030204" pitchFamily="34" charset="0"/>
              </a:rPr>
              <a:t>), foster tolerance and adaptability and mutual respect to become more ‘ethno-relative’ (</a:t>
            </a:r>
            <a:r>
              <a:rPr lang="en-US" sz="1300" i="1" dirty="0">
                <a:solidFill>
                  <a:schemeClr val="tx1"/>
                </a:solidFill>
                <a:latin typeface="Calibri" panose="020F0502020204030204" pitchFamily="34" charset="0"/>
                <a:cs typeface="Calibri" panose="020F0502020204030204" pitchFamily="34" charset="0"/>
              </a:rPr>
              <a:t>savoir </a:t>
            </a:r>
            <a:r>
              <a:rPr lang="en-US" sz="1300" i="1" dirty="0" err="1">
                <a:solidFill>
                  <a:schemeClr val="tx1"/>
                </a:solidFill>
                <a:latin typeface="Calibri" panose="020F0502020204030204" pitchFamily="34" charset="0"/>
                <a:cs typeface="Calibri" panose="020F0502020204030204" pitchFamily="34" charset="0"/>
              </a:rPr>
              <a:t>s’engager</a:t>
            </a:r>
            <a:r>
              <a:rPr lang="en-US" sz="1300" dirty="0">
                <a:solidFill>
                  <a:schemeClr val="tx1"/>
                </a:solidFill>
                <a:latin typeface="Calibri" panose="020F0502020204030204" pitchFamily="34" charset="0"/>
                <a:cs typeface="Calibri" panose="020F0502020204030204" pitchFamily="34" charset="0"/>
              </a:rPr>
              <a:t>) </a:t>
            </a:r>
          </a:p>
          <a:p>
            <a:pPr marL="812800" lvl="1" indent="-268288">
              <a:buClr>
                <a:schemeClr val="tx1"/>
              </a:buClr>
              <a:buSzPct val="175000"/>
              <a:buFont typeface="Arial" panose="020B0604020202020204" pitchFamily="34" charset="0"/>
              <a:buChar char="•"/>
              <a:defRPr/>
            </a:pPr>
            <a:r>
              <a:rPr lang="en-US" sz="1300" b="1" dirty="0">
                <a:solidFill>
                  <a:schemeClr val="tx1"/>
                </a:solidFill>
                <a:latin typeface="Calibri" panose="020F0502020204030204" pitchFamily="34" charset="0"/>
                <a:cs typeface="Calibri" panose="020F0502020204030204" pitchFamily="34" charset="0"/>
              </a:rPr>
              <a:t>Disciplinary learning </a:t>
            </a:r>
            <a:r>
              <a:rPr lang="en-US" sz="1300" dirty="0">
                <a:solidFill>
                  <a:schemeClr val="tx1"/>
                </a:solidFill>
                <a:latin typeface="Calibri" panose="020F0502020204030204" pitchFamily="34" charset="0"/>
                <a:cs typeface="Calibri" panose="020F0502020204030204" pitchFamily="34" charset="0"/>
              </a:rPr>
              <a:t>- Experience, interact and gain insights into, and skills that will help navigate, cultural differences and similarities that are relevant to their disciplinary and professional practices.</a:t>
            </a:r>
          </a:p>
          <a:p>
            <a:pPr marL="355600" indent="-268288">
              <a:buClr>
                <a:schemeClr val="tx1"/>
              </a:buClr>
              <a:buSzPct val="175000"/>
              <a:buFont typeface="Arial" panose="020B0604020202020204" pitchFamily="34" charset="0"/>
              <a:buChar char="•"/>
              <a:defRPr/>
            </a:pPr>
            <a:r>
              <a:rPr lang="en-US" sz="1400" b="1" dirty="0">
                <a:solidFill>
                  <a:schemeClr val="tx1"/>
                </a:solidFill>
                <a:latin typeface="Calibri" panose="020F0502020204030204" pitchFamily="34" charset="0"/>
                <a:cs typeface="Calibri" panose="020F0502020204030204" pitchFamily="34" charset="0"/>
              </a:rPr>
              <a:t>Employability and Digital skills</a:t>
            </a:r>
          </a:p>
          <a:p>
            <a:pPr marL="812800" lvl="1" indent="-268288">
              <a:buClr>
                <a:schemeClr val="tx1"/>
              </a:buClr>
              <a:buSzPct val="175000"/>
              <a:buFont typeface="Arial" panose="020B0604020202020204" pitchFamily="34" charset="0"/>
              <a:buChar char="•"/>
              <a:defRPr/>
            </a:pPr>
            <a:r>
              <a:rPr lang="en-US" sz="1300" dirty="0">
                <a:solidFill>
                  <a:schemeClr val="tx1"/>
                </a:solidFill>
                <a:latin typeface="Calibri" panose="020F0502020204030204" pitchFamily="34" charset="0"/>
                <a:cs typeface="Calibri" panose="020F0502020204030204" pitchFamily="34" charset="0"/>
              </a:rPr>
              <a:t>Enhance their ability to respond effectively and appropriately to diverse opinions, beliefs and values, habits and practices that might be different to their own within diverse teams.</a:t>
            </a:r>
          </a:p>
          <a:p>
            <a:pPr marL="812800" lvl="1" indent="-268288">
              <a:buClr>
                <a:schemeClr val="tx1"/>
              </a:buClr>
              <a:buSzPct val="175000"/>
              <a:buFont typeface="Arial" panose="020B0604020202020204" pitchFamily="34" charset="0"/>
              <a:buChar char="•"/>
              <a:defRPr/>
            </a:pPr>
            <a:r>
              <a:rPr lang="en-US" sz="1300" dirty="0">
                <a:solidFill>
                  <a:schemeClr val="tx1"/>
                </a:solidFill>
                <a:latin typeface="Calibri" panose="020F0502020204030204" pitchFamily="34" charset="0"/>
                <a:cs typeface="Calibri" panose="020F0502020204030204" pitchFamily="34" charset="0"/>
              </a:rPr>
              <a:t>Develop digital skills that are key to life in the 21st Century, especially those that will enable them to participate in team-work via networks of geographically-dispersed professionals</a:t>
            </a:r>
          </a:p>
          <a:p>
            <a:pPr marL="355600" indent="-268288">
              <a:buClr>
                <a:schemeClr val="tx1"/>
              </a:buClr>
              <a:buSzPct val="175000"/>
              <a:buFont typeface="Arial" panose="020B0604020202020204" pitchFamily="34" charset="0"/>
              <a:buChar char="•"/>
              <a:defRPr/>
            </a:pPr>
            <a:r>
              <a:rPr lang="en-GB" sz="1400" b="1" dirty="0">
                <a:solidFill>
                  <a:schemeClr val="tx1"/>
                </a:solidFill>
                <a:latin typeface="Calibri" panose="020F0502020204030204" pitchFamily="34" charset="0"/>
                <a:cs typeface="Calibri" panose="020F0502020204030204" pitchFamily="34" charset="0"/>
              </a:rPr>
              <a:t>Institutional Benefits </a:t>
            </a:r>
          </a:p>
          <a:p>
            <a:pPr marL="812800" lvl="1" indent="-268288">
              <a:buClr>
                <a:schemeClr val="tx1"/>
              </a:buClr>
              <a:buSzPct val="175000"/>
              <a:buFont typeface="Arial" panose="020B0604020202020204" pitchFamily="34" charset="0"/>
              <a:buChar char="•"/>
              <a:defRPr/>
            </a:pPr>
            <a:r>
              <a:rPr lang="en-GB" sz="1300" dirty="0">
                <a:solidFill>
                  <a:schemeClr val="tx1"/>
                </a:solidFill>
                <a:latin typeface="Calibri" panose="020F0502020204030204" pitchFamily="34" charset="0"/>
                <a:cs typeface="Calibri" panose="020F0502020204030204" pitchFamily="34" charset="0"/>
              </a:rPr>
              <a:t>‘Free-of-charge’ model making use of various modern technologies and online tools to engage in different types of internationalising experiences – COIL projects are flexible in how to operate them </a:t>
            </a:r>
          </a:p>
          <a:p>
            <a:pPr marL="812800" lvl="1" indent="-268288">
              <a:buClr>
                <a:schemeClr val="tx1"/>
              </a:buClr>
              <a:buSzPct val="175000"/>
              <a:buFont typeface="Arial" panose="020B0604020202020204" pitchFamily="34" charset="0"/>
              <a:buChar char="•"/>
              <a:defRPr/>
            </a:pPr>
            <a:r>
              <a:rPr lang="en-GB" sz="1300" dirty="0">
                <a:solidFill>
                  <a:schemeClr val="tx1"/>
                </a:solidFill>
                <a:latin typeface="Calibri" panose="020F0502020204030204" pitchFamily="34" charset="0"/>
                <a:cs typeface="Calibri" panose="020F0502020204030204" pitchFamily="34" charset="0"/>
              </a:rPr>
              <a:t>Supports equality in partnership development and relationship enhancement around cultural practice and issues of interculturality – ‘</a:t>
            </a:r>
            <a:r>
              <a:rPr lang="en-GB" sz="1300" i="1" dirty="0">
                <a:solidFill>
                  <a:schemeClr val="tx1"/>
                </a:solidFill>
                <a:latin typeface="Calibri" panose="020F0502020204030204" pitchFamily="34" charset="0"/>
                <a:cs typeface="Calibri" panose="020F0502020204030204" pitchFamily="34" charset="0"/>
              </a:rPr>
              <a:t>De-Westernizing’</a:t>
            </a:r>
            <a:r>
              <a:rPr lang="en-GB" sz="1300" dirty="0">
                <a:solidFill>
                  <a:schemeClr val="tx1"/>
                </a:solidFill>
                <a:latin typeface="Calibri" panose="020F0502020204030204" pitchFamily="34" charset="0"/>
                <a:cs typeface="Calibri" panose="020F0502020204030204" pitchFamily="34" charset="0"/>
              </a:rPr>
              <a:t> the curriculum</a:t>
            </a:r>
          </a:p>
          <a:p>
            <a:pPr marL="812800" lvl="1" indent="-268288">
              <a:buClr>
                <a:schemeClr val="tx1"/>
              </a:buClr>
              <a:buSzPct val="175000"/>
              <a:buFont typeface="Arial" panose="020B0604020202020204" pitchFamily="34" charset="0"/>
              <a:buChar char="•"/>
              <a:defRPr/>
            </a:pPr>
            <a:r>
              <a:rPr lang="en-US" sz="1300" dirty="0">
                <a:solidFill>
                  <a:schemeClr val="tx1"/>
                </a:solidFill>
                <a:latin typeface="Calibri" panose="020F0502020204030204" pitchFamily="34" charset="0"/>
                <a:cs typeface="Calibri" panose="020F0502020204030204" pitchFamily="34" charset="0"/>
              </a:rPr>
              <a:t>Multilevel, progressive Partnership Model from COIL to Mobility to TNE and joint Research</a:t>
            </a:r>
          </a:p>
          <a:p>
            <a:pPr marL="342900">
              <a:buFont typeface="+mj-lt"/>
              <a:buAutoNum type="arabicPeriod"/>
            </a:pPr>
            <a:endParaRPr lang="en-GB" sz="1300" dirty="0">
              <a:solidFill>
                <a:schemeClr val="tx1"/>
              </a:solidFill>
            </a:endParaRPr>
          </a:p>
        </p:txBody>
      </p:sp>
      <p:sp>
        <p:nvSpPr>
          <p:cNvPr id="185" name="Google Shape;185;p23"/>
          <p:cNvSpPr txBox="1">
            <a:spLocks noGrp="1"/>
          </p:cNvSpPr>
          <p:nvPr>
            <p:ph type="title"/>
          </p:nvPr>
        </p:nvSpPr>
        <p:spPr>
          <a:xfrm>
            <a:off x="168144" y="1767120"/>
            <a:ext cx="2307152" cy="106751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200" dirty="0">
                <a:solidFill>
                  <a:srgbClr val="11144F"/>
                </a:solidFill>
                <a:latin typeface="Calibri" panose="020F0502020204030204" pitchFamily="34" charset="0"/>
                <a:cs typeface="Calibri" panose="020F0502020204030204" pitchFamily="34" charset="0"/>
              </a:rPr>
              <a:t>Benefits of COIL</a:t>
            </a:r>
            <a:endParaRPr sz="3200" dirty="0">
              <a:solidFill>
                <a:srgbClr val="11144F"/>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F86B2D86-62C7-477E-AFF4-1E866A915A76}"/>
              </a:ext>
            </a:extLst>
          </p:cNvPr>
          <p:cNvSpPr/>
          <p:nvPr/>
        </p:nvSpPr>
        <p:spPr>
          <a:xfrm>
            <a:off x="0" y="0"/>
            <a:ext cx="184826" cy="5143500"/>
          </a:xfrm>
          <a:prstGeom prst="rect">
            <a:avLst/>
          </a:prstGeom>
          <a:solidFill>
            <a:srgbClr val="111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object 14">
            <a:extLst>
              <a:ext uri="{FF2B5EF4-FFF2-40B4-BE49-F238E27FC236}">
                <a16:creationId xmlns:a16="http://schemas.microsoft.com/office/drawing/2014/main" id="{DFCEA7D3-12AD-417F-AFF9-1F8A3D526D25}"/>
              </a:ext>
            </a:extLst>
          </p:cNvPr>
          <p:cNvPicPr/>
          <p:nvPr/>
        </p:nvPicPr>
        <p:blipFill>
          <a:blip r:embed="rId3" cstate="screen">
            <a:extLst>
              <a:ext uri="{28A0092B-C50C-407E-A947-70E740481C1C}">
                <a14:useLocalDpi xmlns:a14="http://schemas.microsoft.com/office/drawing/2010/main"/>
              </a:ext>
            </a:extLst>
          </a:blip>
          <a:stretch>
            <a:fillRect/>
          </a:stretch>
        </p:blipFill>
        <p:spPr>
          <a:xfrm>
            <a:off x="415515" y="4614913"/>
            <a:ext cx="1575730" cy="410357"/>
          </a:xfrm>
          <a:prstGeom prst="rect">
            <a:avLst/>
          </a:prstGeom>
        </p:spPr>
      </p:pic>
    </p:spTree>
    <p:extLst>
      <p:ext uri="{BB962C8B-B14F-4D97-AF65-F5344CB8AC3E}">
        <p14:creationId xmlns:p14="http://schemas.microsoft.com/office/powerpoint/2010/main" val="1985152756"/>
      </p:ext>
    </p:extLst>
  </p:cSld>
  <p:clrMapOvr>
    <a:masterClrMapping/>
  </p:clrMapOvr>
  <mc:AlternateContent xmlns:mc="http://schemas.openxmlformats.org/markup-compatibility/2006" xmlns:p14="http://schemas.microsoft.com/office/powerpoint/2010/main">
    <mc:Choice Requires="p14">
      <p:transition p14:dur="250" advTm="20000">
        <p:wipe/>
      </p:transition>
    </mc:Choice>
    <mc:Fallback xmlns="">
      <p:transition advTm="20000">
        <p:wip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3"/>
          <p:cNvSpPr txBox="1">
            <a:spLocks noGrp="1"/>
          </p:cNvSpPr>
          <p:nvPr>
            <p:ph type="title"/>
          </p:nvPr>
        </p:nvSpPr>
        <p:spPr>
          <a:xfrm>
            <a:off x="342491" y="524630"/>
            <a:ext cx="1611813" cy="3791921"/>
          </a:xfrm>
          <a:prstGeom prst="rect">
            <a:avLst/>
          </a:prstGeom>
        </p:spPr>
        <p:txBody>
          <a:bodyPr spcFirstLastPara="1" wrap="square" lIns="91425" tIns="91425" rIns="91425" bIns="91425" anchor="b" anchorCtr="0">
            <a:noAutofit/>
          </a:bodyPr>
          <a:lstStyle/>
          <a:p>
            <a:pPr algn="ctr"/>
            <a:r>
              <a:rPr lang="en-US" sz="3200" dirty="0">
                <a:solidFill>
                  <a:srgbClr val="11144F"/>
                </a:solidFill>
                <a:latin typeface="Calibri" panose="020F0502020204030204" pitchFamily="34" charset="0"/>
                <a:cs typeface="Calibri" panose="020F0502020204030204" pitchFamily="34" charset="0"/>
              </a:rPr>
              <a:t>Getting</a:t>
            </a:r>
            <a:br>
              <a:rPr lang="en-US" sz="3200" dirty="0">
                <a:solidFill>
                  <a:srgbClr val="11144F"/>
                </a:solidFill>
                <a:latin typeface="Calibri" panose="020F0502020204030204" pitchFamily="34" charset="0"/>
                <a:cs typeface="Calibri" panose="020F0502020204030204" pitchFamily="34" charset="0"/>
              </a:rPr>
            </a:br>
            <a:r>
              <a:rPr lang="en-US" sz="3200" dirty="0">
                <a:solidFill>
                  <a:srgbClr val="11144F"/>
                </a:solidFill>
                <a:latin typeface="Calibri" panose="020F0502020204030204" pitchFamily="34" charset="0"/>
                <a:cs typeface="Calibri" panose="020F0502020204030204" pitchFamily="34" charset="0"/>
              </a:rPr>
              <a:t>started</a:t>
            </a:r>
            <a:br>
              <a:rPr lang="en-US" sz="3200" dirty="0">
                <a:solidFill>
                  <a:srgbClr val="11144F"/>
                </a:solidFill>
                <a:latin typeface="Calibri" panose="020F0502020204030204" pitchFamily="34" charset="0"/>
                <a:cs typeface="Calibri" panose="020F0502020204030204" pitchFamily="34" charset="0"/>
              </a:rPr>
            </a:br>
            <a:r>
              <a:rPr lang="en-US" sz="3200" dirty="0">
                <a:solidFill>
                  <a:srgbClr val="11144F"/>
                </a:solidFill>
                <a:latin typeface="Calibri" panose="020F0502020204030204" pitchFamily="34" charset="0"/>
                <a:cs typeface="Calibri" panose="020F0502020204030204" pitchFamily="34" charset="0"/>
              </a:rPr>
              <a:t> </a:t>
            </a:r>
            <a:br>
              <a:rPr lang="en-US" sz="3200" dirty="0">
                <a:solidFill>
                  <a:srgbClr val="11144F"/>
                </a:solidFill>
                <a:latin typeface="Calibri" panose="020F0502020204030204" pitchFamily="34" charset="0"/>
                <a:cs typeface="Calibri" panose="020F0502020204030204" pitchFamily="34" charset="0"/>
              </a:rPr>
            </a:br>
            <a:r>
              <a:rPr lang="en-US" sz="3200" dirty="0">
                <a:solidFill>
                  <a:srgbClr val="11144F"/>
                </a:solidFill>
                <a:latin typeface="Calibri" panose="020F0502020204030204" pitchFamily="34" charset="0"/>
                <a:cs typeface="Calibri" panose="020F0502020204030204" pitchFamily="34" charset="0"/>
              </a:rPr>
              <a:t>Keys for Success</a:t>
            </a:r>
            <a:br>
              <a:rPr lang="en-US" sz="3200" dirty="0">
                <a:solidFill>
                  <a:srgbClr val="11144F"/>
                </a:solidFill>
                <a:latin typeface="Calibri" panose="020F0502020204030204" pitchFamily="34" charset="0"/>
                <a:cs typeface="Calibri" panose="020F0502020204030204" pitchFamily="34" charset="0"/>
              </a:rPr>
            </a:br>
            <a:br>
              <a:rPr lang="en-US" sz="3200" dirty="0">
                <a:solidFill>
                  <a:srgbClr val="11144F"/>
                </a:solidFill>
                <a:latin typeface="Calibri" panose="020F0502020204030204" pitchFamily="34" charset="0"/>
                <a:cs typeface="Calibri" panose="020F0502020204030204" pitchFamily="34" charset="0"/>
              </a:rPr>
            </a:br>
            <a:r>
              <a:rPr lang="en-US" sz="2000" dirty="0">
                <a:solidFill>
                  <a:srgbClr val="11144F"/>
                </a:solidFill>
                <a:latin typeface="Calibri" panose="020F0502020204030204" pitchFamily="34" charset="0"/>
                <a:cs typeface="Calibri" panose="020F0502020204030204" pitchFamily="34" charset="0"/>
              </a:rPr>
              <a:t>Lessons Learnt </a:t>
            </a:r>
            <a:br>
              <a:rPr lang="en-US" sz="2000" dirty="0">
                <a:solidFill>
                  <a:srgbClr val="11144F"/>
                </a:solidFill>
                <a:latin typeface="Calibri" panose="020F0502020204030204" pitchFamily="34" charset="0"/>
                <a:cs typeface="Calibri" panose="020F0502020204030204" pitchFamily="34" charset="0"/>
              </a:rPr>
            </a:br>
            <a:r>
              <a:rPr lang="en-US" sz="2000" dirty="0">
                <a:solidFill>
                  <a:srgbClr val="11144F"/>
                </a:solidFill>
                <a:latin typeface="Calibri" panose="020F0502020204030204" pitchFamily="34" charset="0"/>
                <a:cs typeface="Calibri" panose="020F0502020204030204" pitchFamily="34" charset="0"/>
              </a:rPr>
              <a:t>&amp; Pitfalls</a:t>
            </a:r>
            <a:endParaRPr sz="2000" dirty="0">
              <a:solidFill>
                <a:srgbClr val="11144F"/>
              </a:solidFill>
              <a:latin typeface="Calibri" panose="020F0502020204030204" pitchFamily="34" charset="0"/>
              <a:cs typeface="Calibri" panose="020F0502020204030204" pitchFamily="34" charset="0"/>
            </a:endParaRPr>
          </a:p>
        </p:txBody>
      </p:sp>
      <p:sp>
        <p:nvSpPr>
          <p:cNvPr id="186" name="Google Shape;186;p23"/>
          <p:cNvSpPr txBox="1">
            <a:spLocks noGrp="1"/>
          </p:cNvSpPr>
          <p:nvPr>
            <p:ph type="body" idx="1"/>
          </p:nvPr>
        </p:nvSpPr>
        <p:spPr>
          <a:xfrm>
            <a:off x="2148910" y="-85959"/>
            <a:ext cx="6995089" cy="5315417"/>
          </a:xfrm>
          <a:prstGeom prst="rect">
            <a:avLst/>
          </a:prstGeom>
        </p:spPr>
        <p:txBody>
          <a:bodyPr spcFirstLastPara="1" wrap="square" lIns="91425" tIns="91425" rIns="91425" bIns="91425" anchor="t" anchorCtr="0">
            <a:noAutofit/>
          </a:bodyPr>
          <a:lstStyle/>
          <a:p>
            <a:pPr marL="87312" indent="0">
              <a:buClr>
                <a:schemeClr val="tx1"/>
              </a:buClr>
              <a:buSzPct val="175000"/>
              <a:buNone/>
              <a:defRPr/>
            </a:pPr>
            <a:r>
              <a:rPr lang="en-GB" sz="1600" dirty="0">
                <a:solidFill>
                  <a:schemeClr val="tx1"/>
                </a:solidFill>
                <a:latin typeface="Calibri" panose="020F0502020204030204" pitchFamily="34" charset="0"/>
                <a:cs typeface="Calibri" panose="020F0502020204030204" pitchFamily="34" charset="0"/>
              </a:rPr>
              <a:t>Strategic ambitions, institutional support, capacity-building, and varied incentives for stakeholders </a:t>
            </a:r>
          </a:p>
          <a:p>
            <a:pPr marL="812800" lvl="2" indent="-268288">
              <a:spcBef>
                <a:spcPts val="600"/>
              </a:spcBef>
              <a:buClr>
                <a:schemeClr val="tx1"/>
              </a:buClr>
              <a:buSzPct val="175000"/>
              <a:buFont typeface="Arial" panose="020B0604020202020204" pitchFamily="34" charset="0"/>
              <a:buChar char="•"/>
              <a:defRPr/>
            </a:pPr>
            <a:r>
              <a:rPr lang="en-GB" sz="1100" dirty="0">
                <a:solidFill>
                  <a:schemeClr val="tx1"/>
                </a:solidFill>
                <a:latin typeface="Calibri" panose="020F0502020204030204" pitchFamily="34" charset="0"/>
                <a:cs typeface="Calibri" panose="020F0502020204030204" pitchFamily="34" charset="0"/>
              </a:rPr>
              <a:t>SMT/Faculties/schools/departments leadership</a:t>
            </a:r>
          </a:p>
          <a:p>
            <a:pPr marL="1270000" lvl="3" indent="-268288">
              <a:spcBef>
                <a:spcPts val="600"/>
              </a:spcBef>
              <a:buClr>
                <a:schemeClr val="tx1"/>
              </a:buClr>
              <a:buSzPct val="175000"/>
              <a:buFont typeface="Arial" panose="020B0604020202020204" pitchFamily="34" charset="0"/>
              <a:buChar char="•"/>
              <a:defRPr/>
            </a:pPr>
            <a:r>
              <a:rPr lang="en-GB" sz="1100" dirty="0">
                <a:solidFill>
                  <a:schemeClr val="tx1"/>
                </a:solidFill>
                <a:latin typeface="Calibri" panose="020F0502020204030204" pitchFamily="34" charset="0"/>
                <a:cs typeface="Calibri" panose="020F0502020204030204" pitchFamily="34" charset="0"/>
              </a:rPr>
              <a:t>Incentives (visibility, ethics, links to research and conferences, rewards and career progression, etc),</a:t>
            </a:r>
          </a:p>
          <a:p>
            <a:pPr marL="1270000" lvl="3" indent="-268288">
              <a:spcBef>
                <a:spcPts val="600"/>
              </a:spcBef>
              <a:buClr>
                <a:schemeClr val="tx1"/>
              </a:buClr>
              <a:buSzPct val="175000"/>
              <a:buFont typeface="Arial" panose="020B0604020202020204" pitchFamily="34" charset="0"/>
              <a:buChar char="•"/>
              <a:defRPr/>
            </a:pPr>
            <a:r>
              <a:rPr lang="en-GB" sz="1100" dirty="0">
                <a:solidFill>
                  <a:schemeClr val="tx1"/>
                </a:solidFill>
                <a:latin typeface="Calibri" panose="020F0502020204030204" pitchFamily="34" charset="0"/>
                <a:cs typeface="Calibri" panose="020F0502020204030204" pitchFamily="34" charset="0"/>
              </a:rPr>
              <a:t>Development and implementation time considered in workload, </a:t>
            </a:r>
          </a:p>
          <a:p>
            <a:pPr marL="812800" lvl="2" indent="-268288">
              <a:spcBef>
                <a:spcPts val="600"/>
              </a:spcBef>
              <a:buClr>
                <a:schemeClr val="tx1"/>
              </a:buClr>
              <a:buSzPct val="175000"/>
              <a:buFont typeface="Arial" panose="020B0604020202020204" pitchFamily="34" charset="0"/>
              <a:buChar char="•"/>
              <a:defRPr/>
            </a:pPr>
            <a:r>
              <a:rPr lang="en-GB" sz="1100" dirty="0">
                <a:solidFill>
                  <a:schemeClr val="tx1"/>
                </a:solidFill>
                <a:latin typeface="Calibri" panose="020F0502020204030204" pitchFamily="34" charset="0"/>
                <a:cs typeface="Calibri" panose="020F0502020204030204" pitchFamily="34" charset="0"/>
              </a:rPr>
              <a:t>Developing ICC for Academics – </a:t>
            </a:r>
            <a:r>
              <a:rPr lang="en-GB" sz="1100" i="1" dirty="0">
                <a:solidFill>
                  <a:schemeClr val="tx1"/>
                </a:solidFill>
                <a:latin typeface="Calibri" panose="020F0502020204030204" pitchFamily="34" charset="0"/>
                <a:cs typeface="Calibri" panose="020F0502020204030204" pitchFamily="34" charset="0"/>
              </a:rPr>
              <a:t>Internationalising the Academic Self</a:t>
            </a:r>
            <a:r>
              <a:rPr lang="en-GB" sz="1100" dirty="0">
                <a:solidFill>
                  <a:schemeClr val="tx1"/>
                </a:solidFill>
                <a:latin typeface="Calibri" panose="020F0502020204030204" pitchFamily="34" charset="0"/>
                <a:cs typeface="Calibri" panose="020F0502020204030204" pitchFamily="34" charset="0"/>
              </a:rPr>
              <a:t>, and Students</a:t>
            </a:r>
          </a:p>
          <a:p>
            <a:pPr marL="544512" lvl="2" indent="0">
              <a:spcBef>
                <a:spcPts val="600"/>
              </a:spcBef>
              <a:buClr>
                <a:schemeClr val="tx1"/>
              </a:buClr>
              <a:buSzPct val="175000"/>
              <a:buNone/>
              <a:defRPr/>
            </a:pPr>
            <a:endParaRPr lang="en-GB" sz="400" dirty="0">
              <a:solidFill>
                <a:schemeClr val="tx1"/>
              </a:solidFill>
              <a:latin typeface="Calibri" panose="020F0502020204030204" pitchFamily="34" charset="0"/>
              <a:cs typeface="Calibri" panose="020F0502020204030204" pitchFamily="34" charset="0"/>
            </a:endParaRPr>
          </a:p>
          <a:p>
            <a:pPr marL="87312" indent="0">
              <a:buClr>
                <a:schemeClr val="tx1"/>
              </a:buClr>
              <a:buSzPct val="175000"/>
              <a:buNone/>
              <a:defRPr/>
            </a:pPr>
            <a:r>
              <a:rPr lang="en-GB" sz="1600" dirty="0">
                <a:solidFill>
                  <a:schemeClr val="tx1"/>
                </a:solidFill>
                <a:latin typeface="Calibri" panose="020F0502020204030204" pitchFamily="34" charset="0"/>
                <a:cs typeface="Calibri" panose="020F0502020204030204" pitchFamily="34" charset="0"/>
              </a:rPr>
              <a:t>Building Capacity and Capabilities - Support to academics from Design to Implementation and Evaluation stages</a:t>
            </a:r>
          </a:p>
          <a:p>
            <a:pPr marL="812800" lvl="2" indent="-268288">
              <a:spcBef>
                <a:spcPts val="600"/>
              </a:spcBef>
              <a:buClr>
                <a:schemeClr val="tx1"/>
              </a:buClr>
              <a:buSzPct val="175000"/>
              <a:buFont typeface="Arial" panose="020B0604020202020204" pitchFamily="34" charset="0"/>
              <a:buChar char="•"/>
              <a:defRPr/>
            </a:pPr>
            <a:r>
              <a:rPr lang="en-GB" sz="1100" dirty="0">
                <a:solidFill>
                  <a:schemeClr val="tx1"/>
                </a:solidFill>
                <a:latin typeface="Calibri" panose="020F0502020204030204" pitchFamily="34" charset="0"/>
                <a:cs typeface="Calibri" panose="020F0502020204030204" pitchFamily="34" charset="0"/>
              </a:rPr>
              <a:t>Clarity on rationales and expectations, resources available, &amp; personal/career benefits</a:t>
            </a:r>
          </a:p>
          <a:p>
            <a:pPr marL="812800" lvl="2" indent="-268288">
              <a:spcBef>
                <a:spcPts val="600"/>
              </a:spcBef>
              <a:buClr>
                <a:schemeClr val="tx1"/>
              </a:buClr>
              <a:buSzPct val="175000"/>
              <a:buFont typeface="Arial" panose="020B0604020202020204" pitchFamily="34" charset="0"/>
              <a:buChar char="•"/>
              <a:defRPr/>
            </a:pPr>
            <a:r>
              <a:rPr lang="en-GB" sz="1100" dirty="0">
                <a:solidFill>
                  <a:schemeClr val="tx1"/>
                </a:solidFill>
                <a:latin typeface="Calibri" panose="020F0502020204030204" pitchFamily="34" charset="0"/>
                <a:cs typeface="Calibri" panose="020F0502020204030204" pitchFamily="34" charset="0"/>
              </a:rPr>
              <a:t>Professional development/training for academics</a:t>
            </a:r>
          </a:p>
          <a:p>
            <a:pPr marL="1270000" lvl="3" indent="-268288">
              <a:spcBef>
                <a:spcPts val="600"/>
              </a:spcBef>
              <a:buClr>
                <a:schemeClr val="tx1"/>
              </a:buClr>
              <a:buSzPct val="175000"/>
              <a:buFont typeface="Arial" panose="020B0604020202020204" pitchFamily="34" charset="0"/>
              <a:buChar char="•"/>
              <a:defRPr/>
            </a:pPr>
            <a:r>
              <a:rPr lang="en-GB" sz="1100" dirty="0">
                <a:solidFill>
                  <a:srgbClr val="000000"/>
                </a:solidFill>
                <a:latin typeface="Calibri" panose="020F0502020204030204" pitchFamily="34" charset="0"/>
              </a:rPr>
              <a:t>R</a:t>
            </a:r>
            <a:r>
              <a:rPr lang="en-GB" sz="1100" b="0" i="0" dirty="0">
                <a:solidFill>
                  <a:srgbClr val="000000"/>
                </a:solidFill>
                <a:effectLst/>
                <a:latin typeface="Calibri" panose="020F0502020204030204" pitchFamily="34" charset="0"/>
              </a:rPr>
              <a:t>ationales, Benefits, Models, Theoretical Foundations and Conceptual toolkits, Processes, Practical Tips, Examples and a Plan of Action</a:t>
            </a:r>
            <a:endParaRPr lang="en-GB" sz="1100" dirty="0">
              <a:solidFill>
                <a:schemeClr val="tx1"/>
              </a:solidFill>
              <a:latin typeface="Calibri" panose="020F0502020204030204" pitchFamily="34" charset="0"/>
              <a:cs typeface="Calibri" panose="020F0502020204030204" pitchFamily="34" charset="0"/>
            </a:endParaRPr>
          </a:p>
          <a:p>
            <a:pPr marL="812800" lvl="2" indent="-268288">
              <a:spcBef>
                <a:spcPts val="600"/>
              </a:spcBef>
              <a:buClr>
                <a:schemeClr val="tx1"/>
              </a:buClr>
              <a:buSzPct val="175000"/>
              <a:buFont typeface="Arial" panose="020B0604020202020204" pitchFamily="34" charset="0"/>
              <a:buChar char="•"/>
              <a:defRPr/>
            </a:pPr>
            <a:r>
              <a:rPr lang="en-GB" sz="1100" dirty="0">
                <a:solidFill>
                  <a:schemeClr val="tx1"/>
                </a:solidFill>
                <a:latin typeface="Calibri" panose="020F0502020204030204" pitchFamily="34" charset="0"/>
                <a:cs typeface="Calibri" panose="020F0502020204030204" pitchFamily="34" charset="0"/>
              </a:rPr>
              <a:t>Finding counterparts if needed and imagining possibilities together, </a:t>
            </a:r>
          </a:p>
          <a:p>
            <a:pPr marL="812800" lvl="2" indent="-268288">
              <a:spcBef>
                <a:spcPts val="600"/>
              </a:spcBef>
              <a:buClr>
                <a:schemeClr val="tx1"/>
              </a:buClr>
              <a:buSzPct val="175000"/>
              <a:buFont typeface="Arial" panose="020B0604020202020204" pitchFamily="34" charset="0"/>
              <a:buChar char="•"/>
              <a:defRPr/>
            </a:pPr>
            <a:r>
              <a:rPr lang="en-GB" sz="1100" dirty="0">
                <a:solidFill>
                  <a:schemeClr val="tx1"/>
                </a:solidFill>
                <a:latin typeface="Calibri" panose="020F0502020204030204" pitchFamily="34" charset="0"/>
                <a:cs typeface="Calibri" panose="020F0502020204030204" pitchFamily="34" charset="0"/>
              </a:rPr>
              <a:t>Support to set up and troubleshoot.</a:t>
            </a:r>
          </a:p>
          <a:p>
            <a:pPr marL="544512" lvl="2" indent="0">
              <a:spcBef>
                <a:spcPts val="600"/>
              </a:spcBef>
              <a:buClr>
                <a:schemeClr val="tx1"/>
              </a:buClr>
              <a:buSzPct val="175000"/>
              <a:buNone/>
              <a:defRPr/>
            </a:pPr>
            <a:endParaRPr lang="en-GB" sz="400" dirty="0">
              <a:solidFill>
                <a:schemeClr val="tx1"/>
              </a:solidFill>
              <a:latin typeface="Calibri" panose="020F0502020204030204" pitchFamily="34" charset="0"/>
              <a:cs typeface="Calibri" panose="020F0502020204030204" pitchFamily="34" charset="0"/>
            </a:endParaRPr>
          </a:p>
          <a:p>
            <a:pPr marL="87312" indent="0">
              <a:buClr>
                <a:schemeClr val="tx1"/>
              </a:buClr>
              <a:buSzPct val="175000"/>
              <a:buNone/>
              <a:defRPr/>
            </a:pPr>
            <a:r>
              <a:rPr lang="en-GB" sz="1600" dirty="0">
                <a:solidFill>
                  <a:schemeClr val="tx1"/>
                </a:solidFill>
                <a:latin typeface="Calibri" panose="020F0502020204030204" pitchFamily="34" charset="0"/>
                <a:cs typeface="Calibri" panose="020F0502020204030204" pitchFamily="34" charset="0"/>
              </a:rPr>
              <a:t>Motivating Students (</a:t>
            </a:r>
            <a:r>
              <a:rPr lang="en-GB" sz="1600" b="1" u="sng" dirty="0">
                <a:solidFill>
                  <a:schemeClr val="tx1"/>
                </a:solidFill>
                <a:latin typeface="Calibri" panose="020F0502020204030204" pitchFamily="34" charset="0"/>
                <a:cs typeface="Calibri" panose="020F0502020204030204" pitchFamily="34" charset="0"/>
              </a:rPr>
              <a:t>and preparing them well</a:t>
            </a:r>
            <a:r>
              <a:rPr lang="en-GB" sz="1600" dirty="0">
                <a:solidFill>
                  <a:schemeClr val="tx1"/>
                </a:solidFill>
                <a:latin typeface="Calibri" panose="020F0502020204030204" pitchFamily="34" charset="0"/>
                <a:cs typeface="Calibri" panose="020F0502020204030204" pitchFamily="34" charset="0"/>
              </a:rPr>
              <a:t>)  </a:t>
            </a:r>
          </a:p>
          <a:p>
            <a:pPr marL="812800" lvl="2" indent="-268288">
              <a:spcBef>
                <a:spcPts val="600"/>
              </a:spcBef>
              <a:buClr>
                <a:schemeClr val="tx1"/>
              </a:buClr>
              <a:buSzPct val="175000"/>
              <a:buFont typeface="Arial" panose="020B0604020202020204" pitchFamily="34" charset="0"/>
              <a:buChar char="•"/>
              <a:defRPr/>
            </a:pPr>
            <a:r>
              <a:rPr lang="en-GB" sz="1100" dirty="0">
                <a:solidFill>
                  <a:schemeClr val="tx1"/>
                </a:solidFill>
                <a:latin typeface="Calibri" panose="020F0502020204030204" pitchFamily="34" charset="0"/>
                <a:cs typeface="Calibri" panose="020F0502020204030204" pitchFamily="34" charset="0"/>
              </a:rPr>
              <a:t>Values and ethics, employability benefits of ICC, stake in choice of topic (disciplinary practices and SDGs?), evaluation and assessment, post-COIL opportunities, badging</a:t>
            </a:r>
          </a:p>
          <a:p>
            <a:pPr marL="87312" indent="0">
              <a:buClr>
                <a:schemeClr val="tx1"/>
              </a:buClr>
              <a:buSzPct val="175000"/>
              <a:buNone/>
              <a:defRPr/>
            </a:pPr>
            <a:r>
              <a:rPr lang="en-GB" sz="1600" dirty="0">
                <a:solidFill>
                  <a:schemeClr val="tx1"/>
                </a:solidFill>
                <a:latin typeface="Calibri" panose="020F0502020204030204" pitchFamily="34" charset="0"/>
                <a:cs typeface="Calibri" panose="020F0502020204030204" pitchFamily="34" charset="0"/>
              </a:rPr>
              <a:t>You need all the above at both institutions!</a:t>
            </a:r>
          </a:p>
          <a:p>
            <a:pPr marL="355600" indent="-268288">
              <a:buClr>
                <a:schemeClr val="tx1"/>
              </a:buClr>
              <a:buSzPct val="175000"/>
              <a:buFont typeface="Arial" panose="020B0604020202020204" pitchFamily="34" charset="0"/>
              <a:buChar char="•"/>
              <a:defRPr/>
            </a:pPr>
            <a:endParaRPr lang="en-GB" sz="1400" dirty="0">
              <a:solidFill>
                <a:schemeClr val="tx1"/>
              </a:solidFill>
              <a:latin typeface="Calibri" panose="020F0502020204030204" pitchFamily="34" charset="0"/>
              <a:cs typeface="Calibri" panose="020F0502020204030204" pitchFamily="34" charset="0"/>
            </a:endParaRPr>
          </a:p>
          <a:p>
            <a:pPr marL="457200" lvl="1" indent="0">
              <a:buNone/>
            </a:pPr>
            <a:endParaRPr lang="en-GB" sz="1400" dirty="0">
              <a:solidFill>
                <a:schemeClr val="tx1"/>
              </a:solidFill>
            </a:endParaRPr>
          </a:p>
          <a:p>
            <a:pPr marL="742950" lvl="1" indent="-285750"/>
            <a:endParaRPr lang="en-GB" dirty="0">
              <a:solidFill>
                <a:schemeClr val="tx1"/>
              </a:solidFill>
            </a:endParaRPr>
          </a:p>
          <a:p>
            <a:pPr marL="742950" lvl="1" indent="-285750"/>
            <a:endParaRPr lang="en-GB" dirty="0">
              <a:solidFill>
                <a:schemeClr val="tx1"/>
              </a:solidFill>
            </a:endParaRPr>
          </a:p>
          <a:p>
            <a:pPr marL="742950" lvl="1" indent="-285750"/>
            <a:endParaRPr lang="en-GB" dirty="0">
              <a:solidFill>
                <a:schemeClr val="tx1"/>
              </a:solidFill>
            </a:endParaRPr>
          </a:p>
          <a:p>
            <a:pPr marL="742950" lvl="1" indent="-285750"/>
            <a:endParaRPr lang="en-GB" dirty="0">
              <a:solidFill>
                <a:schemeClr val="tx1"/>
              </a:solidFill>
            </a:endParaRPr>
          </a:p>
          <a:p>
            <a:pPr marL="285750" indent="-285750"/>
            <a:endParaRPr lang="en-GB" dirty="0">
              <a:solidFill>
                <a:schemeClr val="tx1"/>
              </a:solidFill>
            </a:endParaRPr>
          </a:p>
          <a:p>
            <a:pPr marL="285750" indent="-285750"/>
            <a:endParaRPr lang="en-GB" dirty="0">
              <a:solidFill>
                <a:schemeClr val="tx1"/>
              </a:solidFill>
            </a:endParaRPr>
          </a:p>
          <a:p>
            <a:pPr marL="742950" lvl="1" indent="-285750"/>
            <a:endParaRPr dirty="0">
              <a:solidFill>
                <a:schemeClr val="tx1"/>
              </a:solidFill>
            </a:endParaRPr>
          </a:p>
        </p:txBody>
      </p:sp>
      <p:sp>
        <p:nvSpPr>
          <p:cNvPr id="6" name="Rectangle 5">
            <a:extLst>
              <a:ext uri="{FF2B5EF4-FFF2-40B4-BE49-F238E27FC236}">
                <a16:creationId xmlns:a16="http://schemas.microsoft.com/office/drawing/2014/main" id="{50F647C9-1D27-4956-B2A6-ADE77BC33B2F}"/>
              </a:ext>
            </a:extLst>
          </p:cNvPr>
          <p:cNvSpPr/>
          <p:nvPr/>
        </p:nvSpPr>
        <p:spPr>
          <a:xfrm>
            <a:off x="0" y="0"/>
            <a:ext cx="184826" cy="5143500"/>
          </a:xfrm>
          <a:prstGeom prst="rect">
            <a:avLst/>
          </a:prstGeom>
          <a:solidFill>
            <a:srgbClr val="111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object 14">
            <a:extLst>
              <a:ext uri="{FF2B5EF4-FFF2-40B4-BE49-F238E27FC236}">
                <a16:creationId xmlns:a16="http://schemas.microsoft.com/office/drawing/2014/main" id="{5678DC26-AB78-4D2A-9DAF-9C7C8C46F671}"/>
              </a:ext>
            </a:extLst>
          </p:cNvPr>
          <p:cNvPicPr/>
          <p:nvPr/>
        </p:nvPicPr>
        <p:blipFill>
          <a:blip r:embed="rId3" cstate="screen">
            <a:extLst>
              <a:ext uri="{28A0092B-C50C-407E-A947-70E740481C1C}">
                <a14:useLocalDpi xmlns:a14="http://schemas.microsoft.com/office/drawing/2010/main"/>
              </a:ext>
            </a:extLst>
          </a:blip>
          <a:stretch>
            <a:fillRect/>
          </a:stretch>
        </p:blipFill>
        <p:spPr>
          <a:xfrm>
            <a:off x="415515" y="4614913"/>
            <a:ext cx="1575730" cy="410357"/>
          </a:xfrm>
          <a:prstGeom prst="rect">
            <a:avLst/>
          </a:prstGeom>
        </p:spPr>
      </p:pic>
    </p:spTree>
    <p:extLst>
      <p:ext uri="{BB962C8B-B14F-4D97-AF65-F5344CB8AC3E}">
        <p14:creationId xmlns:p14="http://schemas.microsoft.com/office/powerpoint/2010/main" val="3468301776"/>
      </p:ext>
    </p:extLst>
  </p:cSld>
  <p:clrMapOvr>
    <a:masterClrMapping/>
  </p:clrMapOvr>
  <mc:AlternateContent xmlns:mc="http://schemas.openxmlformats.org/markup-compatibility/2006" xmlns:p14="http://schemas.microsoft.com/office/powerpoint/2010/main">
    <mc:Choice Requires="p14">
      <p:transition p14:dur="250" advTm="20000">
        <p:wipe/>
      </p:transition>
    </mc:Choice>
    <mc:Fallback xmlns="">
      <p:transition advTm="20000">
        <p:wip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3"/>
          <p:cNvSpPr txBox="1">
            <a:spLocks noGrp="1"/>
          </p:cNvSpPr>
          <p:nvPr>
            <p:ph type="title"/>
          </p:nvPr>
        </p:nvSpPr>
        <p:spPr>
          <a:xfrm>
            <a:off x="301736" y="407194"/>
            <a:ext cx="2648018" cy="3973863"/>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200" dirty="0">
                <a:solidFill>
                  <a:srgbClr val="11144F"/>
                </a:solidFill>
                <a:latin typeface="Calibri" panose="020F0502020204030204" pitchFamily="34" charset="0"/>
                <a:cs typeface="Calibri" panose="020F0502020204030204" pitchFamily="34" charset="0"/>
              </a:rPr>
              <a:t>OIEG Framework</a:t>
            </a:r>
            <a:br>
              <a:rPr lang="en-US" sz="3200" dirty="0">
                <a:solidFill>
                  <a:srgbClr val="11144F"/>
                </a:solidFill>
                <a:latin typeface="Calibri" panose="020F0502020204030204" pitchFamily="34" charset="0"/>
                <a:cs typeface="Calibri" panose="020F0502020204030204" pitchFamily="34" charset="0"/>
              </a:rPr>
            </a:br>
            <a:br>
              <a:rPr lang="en-US" sz="3200" dirty="0">
                <a:latin typeface="Calibri" panose="020F0502020204030204" pitchFamily="34" charset="0"/>
                <a:cs typeface="Calibri" panose="020F0502020204030204" pitchFamily="34" charset="0"/>
              </a:rPr>
            </a:br>
            <a:r>
              <a:rPr lang="en-US" sz="3200" dirty="0">
                <a:solidFill>
                  <a:srgbClr val="11144F"/>
                </a:solidFill>
                <a:latin typeface="Calibri" panose="020F0502020204030204" pitchFamily="34" charset="0"/>
                <a:cs typeface="Calibri" panose="020F0502020204030204" pitchFamily="34" charset="0"/>
              </a:rPr>
              <a:t>Getting Started </a:t>
            </a:r>
            <a:br>
              <a:rPr lang="en-US" sz="2800" dirty="0">
                <a:solidFill>
                  <a:srgbClr val="11144F"/>
                </a:solidFill>
              </a:rPr>
            </a:br>
            <a:br>
              <a:rPr lang="en-US" sz="2800" dirty="0">
                <a:solidFill>
                  <a:srgbClr val="11144F"/>
                </a:solidFill>
              </a:rPr>
            </a:br>
            <a:r>
              <a:rPr lang="en-US" sz="2000" dirty="0">
                <a:solidFill>
                  <a:srgbClr val="11144F"/>
                </a:solidFill>
                <a:latin typeface="Calibri" panose="020F0502020204030204" pitchFamily="34" charset="0"/>
                <a:cs typeface="Calibri" panose="020F0502020204030204" pitchFamily="34" charset="0"/>
              </a:rPr>
              <a:t>Process and</a:t>
            </a:r>
            <a:r>
              <a:rPr lang="en-US" sz="2800" dirty="0">
                <a:solidFill>
                  <a:srgbClr val="11144F"/>
                </a:solidFill>
              </a:rPr>
              <a:t> </a:t>
            </a:r>
            <a:r>
              <a:rPr lang="en-US" sz="2000" dirty="0">
                <a:solidFill>
                  <a:srgbClr val="11144F"/>
                </a:solidFill>
                <a:latin typeface="Calibri" panose="020F0502020204030204" pitchFamily="34" charset="0"/>
                <a:cs typeface="Calibri" panose="020F0502020204030204" pitchFamily="34" charset="0"/>
              </a:rPr>
              <a:t>Aims of the Training</a:t>
            </a:r>
            <a:endParaRPr sz="2000" dirty="0">
              <a:solidFill>
                <a:srgbClr val="11144F"/>
              </a:solidFill>
              <a:latin typeface="Calibri" panose="020F0502020204030204" pitchFamily="34" charset="0"/>
              <a:cs typeface="Calibri" panose="020F0502020204030204" pitchFamily="34" charset="0"/>
            </a:endParaRPr>
          </a:p>
        </p:txBody>
      </p:sp>
      <p:sp>
        <p:nvSpPr>
          <p:cNvPr id="186" name="Google Shape;186;p23"/>
          <p:cNvSpPr txBox="1">
            <a:spLocks noGrp="1"/>
          </p:cNvSpPr>
          <p:nvPr>
            <p:ph type="body" idx="1"/>
          </p:nvPr>
        </p:nvSpPr>
        <p:spPr>
          <a:xfrm>
            <a:off x="2949753" y="0"/>
            <a:ext cx="6194247" cy="5382322"/>
          </a:xfrm>
          <a:prstGeom prst="rect">
            <a:avLst/>
          </a:prstGeom>
        </p:spPr>
        <p:txBody>
          <a:bodyPr spcFirstLastPara="1" wrap="square" lIns="91425" tIns="91425" rIns="91425" bIns="91425" anchor="t" anchorCtr="0">
            <a:noAutofit/>
          </a:bodyPr>
          <a:lstStyle/>
          <a:p>
            <a:pPr marL="285750" indent="-285750"/>
            <a:r>
              <a:rPr lang="en-GB" sz="1400" b="1" dirty="0">
                <a:solidFill>
                  <a:schemeClr val="tx1"/>
                </a:solidFill>
              </a:rPr>
              <a:t>Phase 1</a:t>
            </a:r>
            <a:r>
              <a:rPr lang="en-GB" sz="1400" dirty="0">
                <a:solidFill>
                  <a:schemeClr val="tx1"/>
                </a:solidFill>
              </a:rPr>
              <a:t>: Introducing the COIL Framework</a:t>
            </a:r>
          </a:p>
          <a:p>
            <a:pPr marL="285750" indent="-285750"/>
            <a:endParaRPr lang="en-GB" sz="800" dirty="0">
              <a:solidFill>
                <a:schemeClr val="tx1"/>
              </a:solidFill>
            </a:endParaRPr>
          </a:p>
          <a:p>
            <a:pPr marL="285750" indent="-285750"/>
            <a:r>
              <a:rPr lang="en-GB" sz="1400" b="1" dirty="0">
                <a:solidFill>
                  <a:schemeClr val="tx1"/>
                </a:solidFill>
              </a:rPr>
              <a:t>Phase 2</a:t>
            </a:r>
            <a:r>
              <a:rPr lang="en-GB" sz="1400" dirty="0">
                <a:solidFill>
                  <a:schemeClr val="tx1"/>
                </a:solidFill>
              </a:rPr>
              <a:t>: </a:t>
            </a:r>
            <a:r>
              <a:rPr lang="en-GB" sz="1400" b="1" dirty="0">
                <a:solidFill>
                  <a:schemeClr val="tx1"/>
                </a:solidFill>
              </a:rPr>
              <a:t>Day 1 - </a:t>
            </a:r>
            <a:r>
              <a:rPr lang="en-GB" sz="1400" dirty="0">
                <a:solidFill>
                  <a:schemeClr val="tx1"/>
                </a:solidFill>
              </a:rPr>
              <a:t>Support to Academic staff - Capability-Building </a:t>
            </a:r>
          </a:p>
          <a:p>
            <a:pPr marL="285750" indent="-285750"/>
            <a:r>
              <a:rPr lang="en-GB" sz="1400" dirty="0">
                <a:solidFill>
                  <a:schemeClr val="tx1"/>
                </a:solidFill>
              </a:rPr>
              <a:t>Training on the COIL framework, sharing some relevant Theoretical and/or Conceptual Toolkits, Practical Tips and Examples</a:t>
            </a:r>
          </a:p>
          <a:p>
            <a:pPr marL="285750" indent="-285750"/>
            <a:r>
              <a:rPr lang="en-GB" sz="1400" b="1" i="1" dirty="0">
                <a:solidFill>
                  <a:schemeClr val="tx1"/>
                </a:solidFill>
              </a:rPr>
              <a:t>Internationalising the Academic Self </a:t>
            </a:r>
            <a:r>
              <a:rPr lang="en-GB" sz="1400" b="1" dirty="0">
                <a:solidFill>
                  <a:schemeClr val="tx1"/>
                </a:solidFill>
              </a:rPr>
              <a:t>and </a:t>
            </a:r>
            <a:r>
              <a:rPr lang="en-GB" sz="1400" b="1" i="1" dirty="0">
                <a:solidFill>
                  <a:schemeClr val="tx1"/>
                </a:solidFill>
              </a:rPr>
              <a:t>Imagining (together) New Possibilities </a:t>
            </a:r>
            <a:r>
              <a:rPr lang="en-GB" sz="1400" b="1" dirty="0">
                <a:solidFill>
                  <a:schemeClr val="tx1"/>
                </a:solidFill>
              </a:rPr>
              <a:t>to internationalise the curricula</a:t>
            </a:r>
          </a:p>
          <a:p>
            <a:pPr marL="0" indent="0">
              <a:buNone/>
            </a:pPr>
            <a:endParaRPr lang="en-GB" sz="800" dirty="0">
              <a:solidFill>
                <a:schemeClr val="tx1"/>
              </a:solidFill>
            </a:endParaRPr>
          </a:p>
          <a:p>
            <a:pPr marL="285750" indent="-285750"/>
            <a:r>
              <a:rPr lang="en-GB" sz="1400" b="1" dirty="0">
                <a:solidFill>
                  <a:schemeClr val="tx2"/>
                </a:solidFill>
              </a:rPr>
              <a:t>Phase 3</a:t>
            </a:r>
            <a:r>
              <a:rPr lang="en-GB" sz="1400" dirty="0">
                <a:solidFill>
                  <a:schemeClr val="tx2"/>
                </a:solidFill>
              </a:rPr>
              <a:t>: What Learning Outcomes and Outputs for this Specific Programme Project?</a:t>
            </a:r>
          </a:p>
          <a:p>
            <a:pPr marL="285750" indent="-285750"/>
            <a:endParaRPr lang="en-GB" sz="800" dirty="0">
              <a:solidFill>
                <a:schemeClr val="tx2"/>
              </a:solidFill>
            </a:endParaRPr>
          </a:p>
          <a:p>
            <a:pPr marL="742950" lvl="1" indent="-285750"/>
            <a:r>
              <a:rPr lang="en-GB" sz="1400" dirty="0">
                <a:solidFill>
                  <a:schemeClr val="tx2"/>
                </a:solidFill>
              </a:rPr>
              <a:t>Refining Aims and Objectives to Create a ?? -Week Course on ?</a:t>
            </a:r>
          </a:p>
          <a:p>
            <a:pPr marL="457200" lvl="1" indent="0">
              <a:buNone/>
            </a:pPr>
            <a:endParaRPr lang="en-GB" sz="800" dirty="0">
              <a:solidFill>
                <a:schemeClr val="tx2"/>
              </a:solidFill>
            </a:endParaRPr>
          </a:p>
          <a:p>
            <a:pPr marL="742950" lvl="1" indent="-285750"/>
            <a:r>
              <a:rPr lang="en-GB" sz="1400" dirty="0">
                <a:solidFill>
                  <a:schemeClr val="tx2"/>
                </a:solidFill>
              </a:rPr>
              <a:t>Project Implementation</a:t>
            </a:r>
          </a:p>
          <a:p>
            <a:pPr marL="457200" lvl="1" indent="0">
              <a:buNone/>
            </a:pPr>
            <a:endParaRPr lang="en-GB" sz="800" dirty="0">
              <a:solidFill>
                <a:schemeClr val="tx2"/>
              </a:solidFill>
            </a:endParaRPr>
          </a:p>
          <a:p>
            <a:pPr marL="1200150" lvl="2" indent="-285750"/>
            <a:endParaRPr lang="en-GB" sz="800" dirty="0">
              <a:solidFill>
                <a:schemeClr val="tx2"/>
              </a:solidFill>
            </a:endParaRPr>
          </a:p>
          <a:p>
            <a:pPr marL="1200150" lvl="2" indent="-285750"/>
            <a:r>
              <a:rPr lang="en-GB" sz="1200" dirty="0">
                <a:solidFill>
                  <a:schemeClr val="tx2"/>
                </a:solidFill>
              </a:rPr>
              <a:t>Deliverables - Defining ILOs, Intercultural Activities, Outputs and Outcomes Assessment</a:t>
            </a:r>
          </a:p>
          <a:p>
            <a:pPr marL="1200150" lvl="2" indent="-285750"/>
            <a:r>
              <a:rPr lang="en-GB" sz="1200" dirty="0">
                <a:solidFill>
                  <a:schemeClr val="tx2"/>
                </a:solidFill>
              </a:rPr>
              <a:t>Stakeholders, Roles and Responsibilities</a:t>
            </a:r>
            <a:endParaRPr lang="en-GB" sz="800" dirty="0">
              <a:solidFill>
                <a:schemeClr val="tx2"/>
              </a:solidFill>
            </a:endParaRPr>
          </a:p>
          <a:p>
            <a:pPr marL="1200150" lvl="2" indent="-285750"/>
            <a:r>
              <a:rPr lang="en-GB" sz="1200" dirty="0">
                <a:solidFill>
                  <a:schemeClr val="tx2"/>
                </a:solidFill>
              </a:rPr>
              <a:t>Timelines and Operational Phases</a:t>
            </a:r>
          </a:p>
          <a:p>
            <a:pPr marL="457200" lvl="1" indent="0">
              <a:buNone/>
            </a:pPr>
            <a:endParaRPr lang="en-GB" sz="600" dirty="0">
              <a:solidFill>
                <a:schemeClr val="tx2"/>
              </a:solidFill>
            </a:endParaRPr>
          </a:p>
          <a:p>
            <a:pPr marL="285750" indent="-285750"/>
            <a:r>
              <a:rPr lang="en-GB" sz="1400" b="1" dirty="0">
                <a:solidFill>
                  <a:schemeClr val="tx2"/>
                </a:solidFill>
              </a:rPr>
              <a:t>Phase 4</a:t>
            </a:r>
            <a:r>
              <a:rPr lang="en-GB" sz="1400" dirty="0">
                <a:solidFill>
                  <a:schemeClr val="tx2"/>
                </a:solidFill>
              </a:rPr>
              <a:t>: Project Evaluation, and Validation - ICC and Digital literacy  for all… and badging and micro-credentials</a:t>
            </a:r>
          </a:p>
          <a:p>
            <a:pPr marL="285750" indent="-285750"/>
            <a:endParaRPr lang="en-GB" sz="1200" i="1" dirty="0">
              <a:solidFill>
                <a:schemeClr val="tx1"/>
              </a:solidFill>
            </a:endParaRPr>
          </a:p>
          <a:p>
            <a:pPr marL="457200" lvl="1" indent="0">
              <a:buNone/>
            </a:pPr>
            <a:endParaRPr lang="en-GB" sz="1200" i="1" dirty="0">
              <a:solidFill>
                <a:schemeClr val="tx1"/>
              </a:solidFill>
            </a:endParaRPr>
          </a:p>
          <a:p>
            <a:pPr marL="742950" lvl="1" indent="-285750"/>
            <a:endParaRPr lang="en-GB" sz="1400" dirty="0">
              <a:solidFill>
                <a:schemeClr val="tx1"/>
              </a:solidFill>
            </a:endParaRPr>
          </a:p>
          <a:p>
            <a:pPr marL="0" indent="0">
              <a:buNone/>
            </a:pPr>
            <a:endParaRPr lang="en-GB" sz="1400" dirty="0">
              <a:solidFill>
                <a:schemeClr val="tx1"/>
              </a:solidFill>
            </a:endParaRPr>
          </a:p>
          <a:p>
            <a:pPr marL="0" indent="0">
              <a:buNone/>
            </a:pPr>
            <a:endParaRPr lang="en-GB" sz="1400" dirty="0">
              <a:solidFill>
                <a:schemeClr val="tx1"/>
              </a:solidFill>
            </a:endParaRPr>
          </a:p>
          <a:p>
            <a:pPr marL="0" indent="0">
              <a:buNone/>
            </a:pPr>
            <a:endParaRPr lang="en-GB" sz="1400" dirty="0">
              <a:solidFill>
                <a:schemeClr val="tx1"/>
              </a:solidFill>
            </a:endParaRPr>
          </a:p>
          <a:p>
            <a:pPr marL="457200" lvl="1" indent="0">
              <a:buNone/>
            </a:pPr>
            <a:endParaRPr lang="en-GB" sz="1400" dirty="0">
              <a:solidFill>
                <a:schemeClr val="tx1"/>
              </a:solidFill>
            </a:endParaRPr>
          </a:p>
          <a:p>
            <a:pPr marL="742950" lvl="1" indent="-285750"/>
            <a:endParaRPr lang="en-GB" dirty="0">
              <a:solidFill>
                <a:schemeClr val="tx1"/>
              </a:solidFill>
            </a:endParaRPr>
          </a:p>
          <a:p>
            <a:pPr marL="742950" lvl="1" indent="-285750"/>
            <a:endParaRPr lang="en-GB" dirty="0">
              <a:solidFill>
                <a:schemeClr val="tx1"/>
              </a:solidFill>
            </a:endParaRPr>
          </a:p>
          <a:p>
            <a:pPr marL="742950" lvl="1" indent="-285750"/>
            <a:endParaRPr lang="en-GB" dirty="0">
              <a:solidFill>
                <a:schemeClr val="tx1"/>
              </a:solidFill>
            </a:endParaRPr>
          </a:p>
          <a:p>
            <a:pPr marL="742950" lvl="1" indent="-285750"/>
            <a:endParaRPr lang="en-GB" dirty="0">
              <a:solidFill>
                <a:schemeClr val="tx1"/>
              </a:solidFill>
            </a:endParaRPr>
          </a:p>
          <a:p>
            <a:pPr marL="285750" indent="-285750"/>
            <a:endParaRPr lang="en-GB" dirty="0">
              <a:solidFill>
                <a:schemeClr val="tx1"/>
              </a:solidFill>
            </a:endParaRPr>
          </a:p>
          <a:p>
            <a:pPr marL="285750" indent="-285750"/>
            <a:endParaRPr lang="en-GB" dirty="0">
              <a:solidFill>
                <a:schemeClr val="tx1"/>
              </a:solidFill>
            </a:endParaRPr>
          </a:p>
          <a:p>
            <a:pPr marL="742950" lvl="1" indent="-285750"/>
            <a:endParaRPr dirty="0">
              <a:solidFill>
                <a:schemeClr val="tx1"/>
              </a:solidFill>
            </a:endParaRPr>
          </a:p>
        </p:txBody>
      </p:sp>
      <p:sp>
        <p:nvSpPr>
          <p:cNvPr id="6" name="Rectangle 5">
            <a:extLst>
              <a:ext uri="{FF2B5EF4-FFF2-40B4-BE49-F238E27FC236}">
                <a16:creationId xmlns:a16="http://schemas.microsoft.com/office/drawing/2014/main" id="{1D0E0BB5-224C-4F95-9D61-05DB62201F80}"/>
              </a:ext>
            </a:extLst>
          </p:cNvPr>
          <p:cNvSpPr/>
          <p:nvPr/>
        </p:nvSpPr>
        <p:spPr>
          <a:xfrm>
            <a:off x="0" y="0"/>
            <a:ext cx="184826" cy="5143500"/>
          </a:xfrm>
          <a:prstGeom prst="rect">
            <a:avLst/>
          </a:prstGeom>
          <a:solidFill>
            <a:srgbClr val="111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object 14">
            <a:extLst>
              <a:ext uri="{FF2B5EF4-FFF2-40B4-BE49-F238E27FC236}">
                <a16:creationId xmlns:a16="http://schemas.microsoft.com/office/drawing/2014/main" id="{4998C37E-1116-467C-985B-261E6B9D6C26}"/>
              </a:ext>
            </a:extLst>
          </p:cNvPr>
          <p:cNvPicPr/>
          <p:nvPr/>
        </p:nvPicPr>
        <p:blipFill>
          <a:blip r:embed="rId3" cstate="screen">
            <a:extLst>
              <a:ext uri="{28A0092B-C50C-407E-A947-70E740481C1C}">
                <a14:useLocalDpi xmlns:a14="http://schemas.microsoft.com/office/drawing/2010/main"/>
              </a:ext>
            </a:extLst>
          </a:blip>
          <a:stretch>
            <a:fillRect/>
          </a:stretch>
        </p:blipFill>
        <p:spPr>
          <a:xfrm>
            <a:off x="415515" y="4614913"/>
            <a:ext cx="1575730" cy="410357"/>
          </a:xfrm>
          <a:prstGeom prst="rect">
            <a:avLst/>
          </a:prstGeom>
        </p:spPr>
      </p:pic>
    </p:spTree>
    <p:extLst>
      <p:ext uri="{BB962C8B-B14F-4D97-AF65-F5344CB8AC3E}">
        <p14:creationId xmlns:p14="http://schemas.microsoft.com/office/powerpoint/2010/main" val="3564560186"/>
      </p:ext>
    </p:extLst>
  </p:cSld>
  <p:clrMapOvr>
    <a:masterClrMapping/>
  </p:clrMapOvr>
  <mc:AlternateContent xmlns:mc="http://schemas.openxmlformats.org/markup-compatibility/2006" xmlns:p14="http://schemas.microsoft.com/office/powerpoint/2010/main">
    <mc:Choice Requires="p14">
      <p:transition p14:dur="250" advTm="20000">
        <p:wipe/>
      </p:transition>
    </mc:Choice>
    <mc:Fallback xmlns="">
      <p:transition advTm="20000">
        <p:wip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3"/>
          <p:cNvSpPr txBox="1">
            <a:spLocks noGrp="1"/>
          </p:cNvSpPr>
          <p:nvPr>
            <p:ph type="title"/>
          </p:nvPr>
        </p:nvSpPr>
        <p:spPr>
          <a:xfrm>
            <a:off x="301736" y="407194"/>
            <a:ext cx="2648018" cy="3973863"/>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200" dirty="0">
                <a:solidFill>
                  <a:srgbClr val="11144F"/>
                </a:solidFill>
                <a:latin typeface="Calibri" panose="020F0502020204030204" pitchFamily="34" charset="0"/>
                <a:cs typeface="Calibri" panose="020F0502020204030204" pitchFamily="34" charset="0"/>
              </a:rPr>
              <a:t>OIEG Framework</a:t>
            </a:r>
            <a:br>
              <a:rPr lang="en-US" sz="3200" dirty="0">
                <a:solidFill>
                  <a:srgbClr val="11144F"/>
                </a:solidFill>
                <a:latin typeface="Calibri" panose="020F0502020204030204" pitchFamily="34" charset="0"/>
                <a:cs typeface="Calibri" panose="020F0502020204030204" pitchFamily="34" charset="0"/>
              </a:rPr>
            </a:br>
            <a:br>
              <a:rPr lang="en-US" sz="3200" dirty="0">
                <a:latin typeface="Calibri" panose="020F0502020204030204" pitchFamily="34" charset="0"/>
                <a:cs typeface="Calibri" panose="020F0502020204030204" pitchFamily="34" charset="0"/>
              </a:rPr>
            </a:br>
            <a:r>
              <a:rPr lang="en-US" sz="3200" dirty="0">
                <a:solidFill>
                  <a:srgbClr val="11144F"/>
                </a:solidFill>
                <a:latin typeface="Calibri" panose="020F0502020204030204" pitchFamily="34" charset="0"/>
                <a:cs typeface="Calibri" panose="020F0502020204030204" pitchFamily="34" charset="0"/>
              </a:rPr>
              <a:t>Getting Started </a:t>
            </a:r>
            <a:br>
              <a:rPr lang="en-US" sz="2800" dirty="0">
                <a:solidFill>
                  <a:srgbClr val="11144F"/>
                </a:solidFill>
              </a:rPr>
            </a:br>
            <a:br>
              <a:rPr lang="en-US" sz="2800" dirty="0">
                <a:solidFill>
                  <a:srgbClr val="11144F"/>
                </a:solidFill>
              </a:rPr>
            </a:br>
            <a:r>
              <a:rPr lang="en-US" sz="2000" dirty="0">
                <a:solidFill>
                  <a:srgbClr val="11144F"/>
                </a:solidFill>
                <a:latin typeface="Calibri" panose="020F0502020204030204" pitchFamily="34" charset="0"/>
                <a:cs typeface="Calibri" panose="020F0502020204030204" pitchFamily="34" charset="0"/>
              </a:rPr>
              <a:t>Process and</a:t>
            </a:r>
            <a:r>
              <a:rPr lang="en-US" sz="2800" dirty="0">
                <a:solidFill>
                  <a:srgbClr val="11144F"/>
                </a:solidFill>
              </a:rPr>
              <a:t> </a:t>
            </a:r>
            <a:r>
              <a:rPr lang="en-US" sz="2000" dirty="0">
                <a:solidFill>
                  <a:srgbClr val="11144F"/>
                </a:solidFill>
                <a:latin typeface="Calibri" panose="020F0502020204030204" pitchFamily="34" charset="0"/>
                <a:cs typeface="Calibri" panose="020F0502020204030204" pitchFamily="34" charset="0"/>
              </a:rPr>
              <a:t>Aims of the Training</a:t>
            </a:r>
            <a:endParaRPr sz="2000" dirty="0">
              <a:solidFill>
                <a:srgbClr val="11144F"/>
              </a:solidFill>
              <a:latin typeface="Calibri" panose="020F0502020204030204" pitchFamily="34" charset="0"/>
              <a:cs typeface="Calibri" panose="020F0502020204030204" pitchFamily="34" charset="0"/>
            </a:endParaRPr>
          </a:p>
        </p:txBody>
      </p:sp>
      <p:sp>
        <p:nvSpPr>
          <p:cNvPr id="186" name="Google Shape;186;p23"/>
          <p:cNvSpPr txBox="1">
            <a:spLocks noGrp="1"/>
          </p:cNvSpPr>
          <p:nvPr>
            <p:ph type="body" idx="1"/>
          </p:nvPr>
        </p:nvSpPr>
        <p:spPr>
          <a:xfrm>
            <a:off x="2870791" y="-56039"/>
            <a:ext cx="6273209" cy="5199539"/>
          </a:xfrm>
          <a:prstGeom prst="rect">
            <a:avLst/>
          </a:prstGeom>
        </p:spPr>
        <p:txBody>
          <a:bodyPr spcFirstLastPara="1" wrap="square" lIns="91425" tIns="91425" rIns="91425" bIns="91425" anchor="t" anchorCtr="0">
            <a:noAutofit/>
          </a:bodyPr>
          <a:lstStyle/>
          <a:p>
            <a:pPr marL="285750" indent="-285750"/>
            <a:r>
              <a:rPr lang="en-GB" sz="1400" b="1" dirty="0">
                <a:solidFill>
                  <a:schemeClr val="tx2"/>
                </a:solidFill>
              </a:rPr>
              <a:t>Phase 1</a:t>
            </a:r>
            <a:r>
              <a:rPr lang="en-GB" sz="1400" dirty="0">
                <a:solidFill>
                  <a:schemeClr val="tx2"/>
                </a:solidFill>
              </a:rPr>
              <a:t>: Introducing the COIL Framework to academic leadership in faculties</a:t>
            </a:r>
            <a:endParaRPr lang="en-GB" sz="800" dirty="0">
              <a:solidFill>
                <a:schemeClr val="tx2"/>
              </a:solidFill>
            </a:endParaRPr>
          </a:p>
          <a:p>
            <a:pPr marL="285750" indent="-285750"/>
            <a:r>
              <a:rPr lang="en-GB" sz="1400" b="1" dirty="0">
                <a:solidFill>
                  <a:schemeClr val="tx2"/>
                </a:solidFill>
              </a:rPr>
              <a:t>Phase 2</a:t>
            </a:r>
            <a:r>
              <a:rPr lang="en-GB" sz="1400" dirty="0">
                <a:solidFill>
                  <a:schemeClr val="tx2"/>
                </a:solidFill>
              </a:rPr>
              <a:t>: Support to Academic staff – </a:t>
            </a:r>
          </a:p>
          <a:p>
            <a:pPr marL="285750" indent="-285750"/>
            <a:r>
              <a:rPr lang="en-GB" sz="1400" dirty="0">
                <a:solidFill>
                  <a:schemeClr val="tx2"/>
                </a:solidFill>
              </a:rPr>
              <a:t>Capability Building - Training on the COIL framework, sharing relevant Theoretical and/or Conceptual Toolkits (COIL Resources), Practical Tips and Examples</a:t>
            </a:r>
          </a:p>
          <a:p>
            <a:pPr marL="285750" indent="-285750"/>
            <a:r>
              <a:rPr lang="en-GB" sz="1400" i="1" dirty="0">
                <a:solidFill>
                  <a:schemeClr val="tx2"/>
                </a:solidFill>
              </a:rPr>
              <a:t>Internationalising the Academic Self </a:t>
            </a:r>
            <a:r>
              <a:rPr lang="en-GB" sz="1400" dirty="0">
                <a:solidFill>
                  <a:schemeClr val="tx2"/>
                </a:solidFill>
              </a:rPr>
              <a:t>and </a:t>
            </a:r>
            <a:r>
              <a:rPr lang="en-GB" sz="1400" i="1" dirty="0">
                <a:solidFill>
                  <a:schemeClr val="tx2"/>
                </a:solidFill>
              </a:rPr>
              <a:t>Imagining New Possibilities </a:t>
            </a:r>
            <a:r>
              <a:rPr lang="en-GB" sz="1400" dirty="0">
                <a:solidFill>
                  <a:schemeClr val="tx2"/>
                </a:solidFill>
              </a:rPr>
              <a:t>to internationalise the curricula</a:t>
            </a:r>
          </a:p>
          <a:p>
            <a:pPr marL="0" indent="0">
              <a:buNone/>
            </a:pPr>
            <a:endParaRPr lang="en-GB" sz="600" dirty="0">
              <a:solidFill>
                <a:schemeClr val="tx1"/>
              </a:solidFill>
            </a:endParaRPr>
          </a:p>
          <a:p>
            <a:pPr marL="285750" indent="-285750"/>
            <a:r>
              <a:rPr lang="en-GB" sz="1400" b="1" dirty="0">
                <a:solidFill>
                  <a:schemeClr val="tx1"/>
                </a:solidFill>
              </a:rPr>
              <a:t>Phase 3</a:t>
            </a:r>
            <a:r>
              <a:rPr lang="en-GB" sz="1400" dirty="0">
                <a:solidFill>
                  <a:schemeClr val="tx1"/>
                </a:solidFill>
              </a:rPr>
              <a:t>: </a:t>
            </a:r>
            <a:r>
              <a:rPr lang="en-GB" sz="1400" b="1" dirty="0">
                <a:solidFill>
                  <a:schemeClr val="tx1"/>
                </a:solidFill>
              </a:rPr>
              <a:t>Day 2 - </a:t>
            </a:r>
            <a:r>
              <a:rPr lang="en-GB" sz="1400" dirty="0">
                <a:solidFill>
                  <a:schemeClr val="tx1"/>
                </a:solidFill>
              </a:rPr>
              <a:t>What Learning Outputs and Outcomes for this Specific Programme Project?</a:t>
            </a:r>
          </a:p>
          <a:p>
            <a:pPr marL="285750" indent="-285750"/>
            <a:endParaRPr lang="en-GB" sz="600" dirty="0">
              <a:solidFill>
                <a:schemeClr val="tx1"/>
              </a:solidFill>
            </a:endParaRPr>
          </a:p>
          <a:p>
            <a:pPr marL="742950" lvl="1" indent="-285750"/>
            <a:r>
              <a:rPr lang="en-GB" sz="1400" dirty="0">
                <a:solidFill>
                  <a:schemeClr val="tx1"/>
                </a:solidFill>
              </a:rPr>
              <a:t>Refining Aims and Objectives to Create a …-Week Course on ….. </a:t>
            </a:r>
          </a:p>
          <a:p>
            <a:pPr marL="457200" lvl="1" indent="0">
              <a:buNone/>
            </a:pPr>
            <a:endParaRPr lang="en-GB" sz="600" dirty="0">
              <a:solidFill>
                <a:schemeClr val="tx1"/>
              </a:solidFill>
            </a:endParaRPr>
          </a:p>
          <a:p>
            <a:pPr marL="742950" lvl="1" indent="-285750"/>
            <a:r>
              <a:rPr lang="en-GB" sz="1400" dirty="0">
                <a:solidFill>
                  <a:schemeClr val="tx1"/>
                </a:solidFill>
              </a:rPr>
              <a:t>Project Design and Implementation</a:t>
            </a:r>
          </a:p>
          <a:p>
            <a:pPr marL="457200" lvl="1" indent="0">
              <a:buNone/>
            </a:pPr>
            <a:endParaRPr lang="en-GB" sz="600" dirty="0">
              <a:solidFill>
                <a:schemeClr val="tx1"/>
              </a:solidFill>
            </a:endParaRPr>
          </a:p>
          <a:p>
            <a:pPr marL="1200150" lvl="2" indent="-285750"/>
            <a:endParaRPr lang="en-GB" sz="800" dirty="0">
              <a:solidFill>
                <a:schemeClr val="tx1"/>
              </a:solidFill>
            </a:endParaRPr>
          </a:p>
          <a:p>
            <a:pPr marL="1200150" lvl="2" indent="-285750"/>
            <a:r>
              <a:rPr lang="en-GB" sz="1200" dirty="0">
                <a:solidFill>
                  <a:schemeClr val="tx1"/>
                </a:solidFill>
              </a:rPr>
              <a:t>Deliverables - Defining ILOs, Intercultural Activities, Outputs and Outcomes Assessment</a:t>
            </a:r>
          </a:p>
          <a:p>
            <a:pPr marL="1200150" lvl="2" indent="-285750"/>
            <a:r>
              <a:rPr lang="en-GB" sz="1200" dirty="0">
                <a:solidFill>
                  <a:schemeClr val="tx1"/>
                </a:solidFill>
              </a:rPr>
              <a:t>Stakeholders, Roles and Responsibilities</a:t>
            </a:r>
            <a:endParaRPr lang="en-GB" sz="800" dirty="0">
              <a:solidFill>
                <a:schemeClr val="tx1"/>
              </a:solidFill>
            </a:endParaRPr>
          </a:p>
          <a:p>
            <a:pPr marL="1200150" lvl="2" indent="-285750"/>
            <a:r>
              <a:rPr lang="en-GB" sz="1200" dirty="0">
                <a:solidFill>
                  <a:schemeClr val="tx1"/>
                </a:solidFill>
              </a:rPr>
              <a:t>Timelines and Operational Phases</a:t>
            </a:r>
          </a:p>
          <a:p>
            <a:pPr marL="457200" lvl="1" indent="0">
              <a:buNone/>
            </a:pPr>
            <a:endParaRPr lang="en-GB" sz="600" dirty="0">
              <a:solidFill>
                <a:schemeClr val="tx1"/>
              </a:solidFill>
            </a:endParaRPr>
          </a:p>
          <a:p>
            <a:pPr marL="285750" indent="-285750"/>
            <a:r>
              <a:rPr lang="en-GB" sz="1400" b="1" dirty="0">
                <a:solidFill>
                  <a:schemeClr val="tx1"/>
                </a:solidFill>
              </a:rPr>
              <a:t>Phase 4</a:t>
            </a:r>
            <a:r>
              <a:rPr lang="en-GB" sz="1400" dirty="0">
                <a:solidFill>
                  <a:schemeClr val="tx1"/>
                </a:solidFill>
              </a:rPr>
              <a:t>: Project Evaluation, and Validation</a:t>
            </a:r>
          </a:p>
          <a:p>
            <a:pPr marL="742950" lvl="1" indent="-285750"/>
            <a:r>
              <a:rPr lang="en-GB" sz="1400" dirty="0">
                <a:solidFill>
                  <a:schemeClr val="tx1"/>
                </a:solidFill>
              </a:rPr>
              <a:t>ICC and Digital literacy  for all… and badging and micro-credentials</a:t>
            </a:r>
          </a:p>
          <a:p>
            <a:pPr marL="742950" lvl="1" indent="-285750"/>
            <a:endParaRPr lang="en-GB" sz="1400" dirty="0">
              <a:solidFill>
                <a:schemeClr val="tx1"/>
              </a:solidFill>
            </a:endParaRPr>
          </a:p>
          <a:p>
            <a:pPr marL="0" indent="0">
              <a:buNone/>
            </a:pPr>
            <a:endParaRPr lang="en-GB" sz="1400" dirty="0">
              <a:solidFill>
                <a:schemeClr val="tx1"/>
              </a:solidFill>
            </a:endParaRPr>
          </a:p>
          <a:p>
            <a:pPr marL="0" indent="0">
              <a:buNone/>
            </a:pPr>
            <a:endParaRPr lang="en-GB" sz="1400" dirty="0">
              <a:solidFill>
                <a:schemeClr val="tx1"/>
              </a:solidFill>
            </a:endParaRPr>
          </a:p>
          <a:p>
            <a:pPr marL="0" indent="0">
              <a:buNone/>
            </a:pPr>
            <a:endParaRPr lang="en-GB" sz="1400" dirty="0">
              <a:solidFill>
                <a:schemeClr val="tx1"/>
              </a:solidFill>
            </a:endParaRPr>
          </a:p>
          <a:p>
            <a:pPr marL="457200" lvl="1" indent="0">
              <a:buNone/>
            </a:pPr>
            <a:endParaRPr lang="en-GB" sz="1400" dirty="0">
              <a:solidFill>
                <a:schemeClr val="tx1"/>
              </a:solidFill>
            </a:endParaRPr>
          </a:p>
          <a:p>
            <a:pPr marL="742950" lvl="1" indent="-285750"/>
            <a:endParaRPr lang="en-GB" dirty="0">
              <a:solidFill>
                <a:schemeClr val="tx1"/>
              </a:solidFill>
            </a:endParaRPr>
          </a:p>
          <a:p>
            <a:pPr marL="742950" lvl="1" indent="-285750"/>
            <a:endParaRPr lang="en-GB" dirty="0">
              <a:solidFill>
                <a:schemeClr val="tx1"/>
              </a:solidFill>
            </a:endParaRPr>
          </a:p>
          <a:p>
            <a:pPr marL="742950" lvl="1" indent="-285750"/>
            <a:endParaRPr lang="en-GB" dirty="0">
              <a:solidFill>
                <a:schemeClr val="tx1"/>
              </a:solidFill>
            </a:endParaRPr>
          </a:p>
          <a:p>
            <a:pPr marL="742950" lvl="1" indent="-285750"/>
            <a:endParaRPr lang="en-GB" dirty="0">
              <a:solidFill>
                <a:schemeClr val="tx1"/>
              </a:solidFill>
            </a:endParaRPr>
          </a:p>
          <a:p>
            <a:pPr marL="285750" indent="-285750"/>
            <a:endParaRPr lang="en-GB" dirty="0">
              <a:solidFill>
                <a:schemeClr val="tx1"/>
              </a:solidFill>
            </a:endParaRPr>
          </a:p>
          <a:p>
            <a:pPr marL="285750" indent="-285750"/>
            <a:endParaRPr lang="en-GB" dirty="0">
              <a:solidFill>
                <a:schemeClr val="tx1"/>
              </a:solidFill>
            </a:endParaRPr>
          </a:p>
          <a:p>
            <a:pPr marL="742950" lvl="1" indent="-285750"/>
            <a:endParaRPr dirty="0">
              <a:solidFill>
                <a:schemeClr val="tx1"/>
              </a:solidFill>
            </a:endParaRPr>
          </a:p>
        </p:txBody>
      </p:sp>
      <p:sp>
        <p:nvSpPr>
          <p:cNvPr id="6" name="Rectangle 5">
            <a:extLst>
              <a:ext uri="{FF2B5EF4-FFF2-40B4-BE49-F238E27FC236}">
                <a16:creationId xmlns:a16="http://schemas.microsoft.com/office/drawing/2014/main" id="{1D0E0BB5-224C-4F95-9D61-05DB62201F80}"/>
              </a:ext>
            </a:extLst>
          </p:cNvPr>
          <p:cNvSpPr/>
          <p:nvPr/>
        </p:nvSpPr>
        <p:spPr>
          <a:xfrm>
            <a:off x="0" y="0"/>
            <a:ext cx="184826" cy="5143500"/>
          </a:xfrm>
          <a:prstGeom prst="rect">
            <a:avLst/>
          </a:prstGeom>
          <a:solidFill>
            <a:srgbClr val="111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object 14">
            <a:extLst>
              <a:ext uri="{FF2B5EF4-FFF2-40B4-BE49-F238E27FC236}">
                <a16:creationId xmlns:a16="http://schemas.microsoft.com/office/drawing/2014/main" id="{4998C37E-1116-467C-985B-261E6B9D6C26}"/>
              </a:ext>
            </a:extLst>
          </p:cNvPr>
          <p:cNvPicPr/>
          <p:nvPr/>
        </p:nvPicPr>
        <p:blipFill>
          <a:blip r:embed="rId3" cstate="screen">
            <a:extLst>
              <a:ext uri="{28A0092B-C50C-407E-A947-70E740481C1C}">
                <a14:useLocalDpi xmlns:a14="http://schemas.microsoft.com/office/drawing/2010/main"/>
              </a:ext>
            </a:extLst>
          </a:blip>
          <a:stretch>
            <a:fillRect/>
          </a:stretch>
        </p:blipFill>
        <p:spPr>
          <a:xfrm>
            <a:off x="415515" y="4614913"/>
            <a:ext cx="1575730" cy="410357"/>
          </a:xfrm>
          <a:prstGeom prst="rect">
            <a:avLst/>
          </a:prstGeom>
        </p:spPr>
      </p:pic>
    </p:spTree>
    <p:extLst>
      <p:ext uri="{BB962C8B-B14F-4D97-AF65-F5344CB8AC3E}">
        <p14:creationId xmlns:p14="http://schemas.microsoft.com/office/powerpoint/2010/main" val="2229224760"/>
      </p:ext>
    </p:extLst>
  </p:cSld>
  <p:clrMapOvr>
    <a:masterClrMapping/>
  </p:clrMapOvr>
  <mc:AlternateContent xmlns:mc="http://schemas.openxmlformats.org/markup-compatibility/2006" xmlns:p14="http://schemas.microsoft.com/office/powerpoint/2010/main">
    <mc:Choice Requires="p14">
      <p:transition p14:dur="250" advTm="20000">
        <p:wipe/>
      </p:transition>
    </mc:Choice>
    <mc:Fallback xmlns="">
      <p:transition advTm="20000">
        <p:wip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3"/>
          <p:cNvSpPr txBox="1">
            <a:spLocks noGrp="1"/>
          </p:cNvSpPr>
          <p:nvPr>
            <p:ph type="title"/>
          </p:nvPr>
        </p:nvSpPr>
        <p:spPr>
          <a:xfrm>
            <a:off x="344598" y="2434856"/>
            <a:ext cx="2116104" cy="106751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200" dirty="0">
                <a:solidFill>
                  <a:srgbClr val="11144F"/>
                </a:solidFill>
                <a:latin typeface="Calibri" panose="020F0502020204030204" pitchFamily="34" charset="0"/>
                <a:cs typeface="Calibri" panose="020F0502020204030204" pitchFamily="34" charset="0"/>
              </a:rPr>
              <a:t>OIEG Framework</a:t>
            </a:r>
            <a:br>
              <a:rPr lang="en-US" sz="3200" dirty="0"/>
            </a:br>
            <a:br>
              <a:rPr lang="en-US" sz="3200" dirty="0">
                <a:solidFill>
                  <a:srgbClr val="11144F"/>
                </a:solidFill>
              </a:rPr>
            </a:br>
            <a:r>
              <a:rPr lang="en-US" sz="2000" dirty="0">
                <a:solidFill>
                  <a:srgbClr val="11144F"/>
                </a:solidFill>
              </a:rPr>
              <a:t>Getting-Started Template</a:t>
            </a:r>
            <a:endParaRPr sz="2000" dirty="0">
              <a:solidFill>
                <a:srgbClr val="11144F"/>
              </a:solidFill>
              <a:latin typeface="Calibri" panose="020F0502020204030204" pitchFamily="34" charset="0"/>
              <a:cs typeface="Calibri" panose="020F0502020204030204" pitchFamily="34" charset="0"/>
            </a:endParaRPr>
          </a:p>
        </p:txBody>
      </p:sp>
      <p:sp>
        <p:nvSpPr>
          <p:cNvPr id="186" name="Google Shape;186;p23"/>
          <p:cNvSpPr txBox="1">
            <a:spLocks noGrp="1"/>
          </p:cNvSpPr>
          <p:nvPr>
            <p:ph type="body" idx="1"/>
          </p:nvPr>
        </p:nvSpPr>
        <p:spPr>
          <a:xfrm>
            <a:off x="3993986" y="0"/>
            <a:ext cx="5150013" cy="4869712"/>
          </a:xfrm>
          <a:prstGeom prst="rect">
            <a:avLst/>
          </a:prstGeom>
        </p:spPr>
        <p:txBody>
          <a:bodyPr spcFirstLastPara="1" wrap="square" lIns="91425" tIns="91425" rIns="91425" bIns="91425" anchor="t" anchorCtr="0">
            <a:noAutofit/>
          </a:bodyPr>
          <a:lstStyle/>
          <a:p>
            <a:pPr marL="0" indent="0">
              <a:buNone/>
            </a:pPr>
            <a:endParaRPr lang="en-GB" sz="1400" dirty="0">
              <a:solidFill>
                <a:schemeClr val="tx1"/>
              </a:solidFill>
            </a:endParaRPr>
          </a:p>
          <a:p>
            <a:pPr marL="0" indent="0">
              <a:buNone/>
            </a:pPr>
            <a:endParaRPr lang="en-GB" sz="1400" dirty="0">
              <a:solidFill>
                <a:schemeClr val="tx1"/>
              </a:solidFill>
            </a:endParaRPr>
          </a:p>
          <a:p>
            <a:pPr marL="0" indent="0">
              <a:buNone/>
            </a:pPr>
            <a:endParaRPr lang="en-GB" sz="1400" dirty="0">
              <a:solidFill>
                <a:schemeClr val="tx1"/>
              </a:solidFill>
            </a:endParaRPr>
          </a:p>
          <a:p>
            <a:pPr marL="457200" lvl="1" indent="0">
              <a:buNone/>
            </a:pPr>
            <a:endParaRPr lang="en-GB" sz="1400" dirty="0">
              <a:solidFill>
                <a:schemeClr val="tx1"/>
              </a:solidFill>
            </a:endParaRPr>
          </a:p>
          <a:p>
            <a:pPr marL="742950" lvl="1" indent="-285750"/>
            <a:endParaRPr lang="en-GB" dirty="0">
              <a:solidFill>
                <a:schemeClr val="tx1"/>
              </a:solidFill>
            </a:endParaRPr>
          </a:p>
          <a:p>
            <a:pPr marL="742950" lvl="1" indent="-285750"/>
            <a:endParaRPr lang="en-GB" dirty="0">
              <a:solidFill>
                <a:schemeClr val="tx1"/>
              </a:solidFill>
            </a:endParaRPr>
          </a:p>
          <a:p>
            <a:pPr marL="742950" lvl="1" indent="-285750"/>
            <a:endParaRPr lang="en-GB" dirty="0">
              <a:solidFill>
                <a:schemeClr val="tx1"/>
              </a:solidFill>
            </a:endParaRPr>
          </a:p>
          <a:p>
            <a:pPr marL="742950" lvl="1" indent="-285750"/>
            <a:endParaRPr lang="en-GB" dirty="0">
              <a:solidFill>
                <a:schemeClr val="tx1"/>
              </a:solidFill>
            </a:endParaRPr>
          </a:p>
          <a:p>
            <a:pPr marL="285750" indent="-285750"/>
            <a:endParaRPr lang="en-GB" dirty="0">
              <a:solidFill>
                <a:schemeClr val="tx1"/>
              </a:solidFill>
            </a:endParaRPr>
          </a:p>
          <a:p>
            <a:pPr marL="285750" indent="-285750"/>
            <a:endParaRPr lang="en-GB" dirty="0">
              <a:solidFill>
                <a:schemeClr val="tx1"/>
              </a:solidFill>
            </a:endParaRPr>
          </a:p>
          <a:p>
            <a:pPr marL="742950" lvl="1" indent="-285750"/>
            <a:endParaRPr dirty="0">
              <a:solidFill>
                <a:schemeClr val="tx1"/>
              </a:solidFill>
            </a:endParaRPr>
          </a:p>
        </p:txBody>
      </p:sp>
      <p:sp>
        <p:nvSpPr>
          <p:cNvPr id="6" name="Rectangle 5">
            <a:extLst>
              <a:ext uri="{FF2B5EF4-FFF2-40B4-BE49-F238E27FC236}">
                <a16:creationId xmlns:a16="http://schemas.microsoft.com/office/drawing/2014/main" id="{1D0E0BB5-224C-4F95-9D61-05DB62201F80}"/>
              </a:ext>
            </a:extLst>
          </p:cNvPr>
          <p:cNvSpPr/>
          <p:nvPr/>
        </p:nvSpPr>
        <p:spPr>
          <a:xfrm>
            <a:off x="0" y="0"/>
            <a:ext cx="184826" cy="5143500"/>
          </a:xfrm>
          <a:prstGeom prst="rect">
            <a:avLst/>
          </a:prstGeom>
          <a:solidFill>
            <a:srgbClr val="111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object 14">
            <a:extLst>
              <a:ext uri="{FF2B5EF4-FFF2-40B4-BE49-F238E27FC236}">
                <a16:creationId xmlns:a16="http://schemas.microsoft.com/office/drawing/2014/main" id="{4998C37E-1116-467C-985B-261E6B9D6C26}"/>
              </a:ext>
            </a:extLst>
          </p:cNvPr>
          <p:cNvPicPr/>
          <p:nvPr/>
        </p:nvPicPr>
        <p:blipFill>
          <a:blip r:embed="rId3" cstate="screen">
            <a:extLst>
              <a:ext uri="{28A0092B-C50C-407E-A947-70E740481C1C}">
                <a14:useLocalDpi xmlns:a14="http://schemas.microsoft.com/office/drawing/2010/main"/>
              </a:ext>
            </a:extLst>
          </a:blip>
          <a:stretch>
            <a:fillRect/>
          </a:stretch>
        </p:blipFill>
        <p:spPr>
          <a:xfrm>
            <a:off x="415515" y="4614913"/>
            <a:ext cx="1575730" cy="410357"/>
          </a:xfrm>
          <a:prstGeom prst="rect">
            <a:avLst/>
          </a:prstGeom>
        </p:spPr>
      </p:pic>
      <p:graphicFrame>
        <p:nvGraphicFramePr>
          <p:cNvPr id="3" name="Table 2">
            <a:extLst>
              <a:ext uri="{FF2B5EF4-FFF2-40B4-BE49-F238E27FC236}">
                <a16:creationId xmlns:a16="http://schemas.microsoft.com/office/drawing/2014/main" id="{B2A0AF40-6AED-4F79-908B-3F9CE95489A9}"/>
              </a:ext>
            </a:extLst>
          </p:cNvPr>
          <p:cNvGraphicFramePr>
            <a:graphicFrameLocks noGrp="1"/>
          </p:cNvGraphicFramePr>
          <p:nvPr>
            <p:extLst>
              <p:ext uri="{D42A27DB-BD31-4B8C-83A1-F6EECF244321}">
                <p14:modId xmlns:p14="http://schemas.microsoft.com/office/powerpoint/2010/main" val="958999916"/>
              </p:ext>
            </p:extLst>
          </p:nvPr>
        </p:nvGraphicFramePr>
        <p:xfrm>
          <a:off x="2772936" y="74882"/>
          <a:ext cx="6371063" cy="4887163"/>
        </p:xfrm>
        <a:graphic>
          <a:graphicData uri="http://schemas.openxmlformats.org/drawingml/2006/table">
            <a:tbl>
              <a:tblPr>
                <a:tableStyleId>{F8158C63-F9C6-4640-8E7A-2C426CE33DF6}</a:tableStyleId>
              </a:tblPr>
              <a:tblGrid>
                <a:gridCol w="1752043">
                  <a:extLst>
                    <a:ext uri="{9D8B030D-6E8A-4147-A177-3AD203B41FA5}">
                      <a16:colId xmlns:a16="http://schemas.microsoft.com/office/drawing/2014/main" val="1781597089"/>
                    </a:ext>
                  </a:extLst>
                </a:gridCol>
                <a:gridCol w="2650343">
                  <a:extLst>
                    <a:ext uri="{9D8B030D-6E8A-4147-A177-3AD203B41FA5}">
                      <a16:colId xmlns:a16="http://schemas.microsoft.com/office/drawing/2014/main" val="1807807926"/>
                    </a:ext>
                  </a:extLst>
                </a:gridCol>
                <a:gridCol w="1968677">
                  <a:extLst>
                    <a:ext uri="{9D8B030D-6E8A-4147-A177-3AD203B41FA5}">
                      <a16:colId xmlns:a16="http://schemas.microsoft.com/office/drawing/2014/main" val="1126661807"/>
                    </a:ext>
                  </a:extLst>
                </a:gridCol>
              </a:tblGrid>
              <a:tr h="719177">
                <a:tc gridSpan="3">
                  <a:txBody>
                    <a:bodyPr/>
                    <a:lstStyle/>
                    <a:p>
                      <a:pPr>
                        <a:lnSpc>
                          <a:spcPct val="115000"/>
                        </a:lnSpc>
                      </a:pPr>
                      <a:r>
                        <a:rPr lang="en-GB" sz="1000" b="1" dirty="0">
                          <a:effectLst/>
                        </a:rPr>
                        <a:t>COIL Learning Outcomes</a:t>
                      </a:r>
                    </a:p>
                    <a:p>
                      <a:pPr>
                        <a:lnSpc>
                          <a:spcPct val="115000"/>
                        </a:lnSpc>
                      </a:pPr>
                      <a:r>
                        <a:rPr lang="en-GB" sz="1000" dirty="0">
                          <a:effectLst/>
                        </a:rPr>
                        <a:t>What are the knowledge, attitudes and/or skills that your students will have developed after having participated in this project? (The focus of COIL projects is on helping students develop key competences that will enable them to communicate and operate appropriately and effectively in intercultural contexts.)</a:t>
                      </a:r>
                      <a:endParaRPr lang="en-GB" sz="1000" dirty="0">
                        <a:solidFill>
                          <a:srgbClr val="000000"/>
                        </a:solidFill>
                        <a:effectLst/>
                        <a:latin typeface="Arial" panose="020B0604020202020204" pitchFamily="34" charset="0"/>
                        <a:ea typeface="Arial" panose="020B0604020202020204" pitchFamily="34" charset="0"/>
                      </a:endParaRPr>
                    </a:p>
                  </a:txBody>
                  <a:tcPr marL="29392" marR="29392" marT="29392" marB="29392"/>
                </a:tc>
                <a:tc hMerge="1">
                  <a:txBody>
                    <a:bodyPr/>
                    <a:lstStyle/>
                    <a:p>
                      <a:endParaRPr lang="en-GB"/>
                    </a:p>
                  </a:txBody>
                  <a:tcPr/>
                </a:tc>
                <a:tc hMerge="1">
                  <a:txBody>
                    <a:bodyPr/>
                    <a:lstStyle/>
                    <a:p>
                      <a:pPr>
                        <a:lnSpc>
                          <a:spcPct val="115000"/>
                        </a:lnSpc>
                      </a:pPr>
                      <a:endParaRPr lang="en-GB" sz="1000" dirty="0">
                        <a:solidFill>
                          <a:srgbClr val="000000"/>
                        </a:solidFill>
                        <a:effectLst/>
                        <a:latin typeface="Arial" panose="020B0604020202020204" pitchFamily="34" charset="0"/>
                        <a:ea typeface="Arial" panose="020B0604020202020204" pitchFamily="34" charset="0"/>
                      </a:endParaRPr>
                    </a:p>
                  </a:txBody>
                  <a:tcPr marL="29392" marR="29392" marT="29392" marB="29392"/>
                </a:tc>
                <a:extLst>
                  <a:ext uri="{0D108BD9-81ED-4DB2-BD59-A6C34878D82A}">
                    <a16:rowId xmlns:a16="http://schemas.microsoft.com/office/drawing/2014/main" val="3648485869"/>
                  </a:ext>
                </a:extLst>
              </a:tr>
              <a:tr h="211555">
                <a:tc>
                  <a:txBody>
                    <a:bodyPr/>
                    <a:lstStyle/>
                    <a:p>
                      <a:pPr>
                        <a:lnSpc>
                          <a:spcPct val="115000"/>
                        </a:lnSpc>
                      </a:pPr>
                      <a:r>
                        <a:rPr lang="en-GB" sz="1000" dirty="0">
                          <a:effectLst/>
                        </a:rPr>
                        <a:t>COIL LO 1</a:t>
                      </a:r>
                      <a:endParaRPr lang="en-GB" sz="1000" dirty="0">
                        <a:solidFill>
                          <a:srgbClr val="000000"/>
                        </a:solidFill>
                        <a:effectLst/>
                        <a:latin typeface="Arial" panose="020B0604020202020204" pitchFamily="34" charset="0"/>
                        <a:ea typeface="Arial" panose="020B0604020202020204" pitchFamily="34" charset="0"/>
                      </a:endParaRPr>
                    </a:p>
                  </a:txBody>
                  <a:tcPr marL="29392" marR="29392" marT="29392" marB="29392"/>
                </a:tc>
                <a:tc gridSpan="2">
                  <a:txBody>
                    <a:bodyPr/>
                    <a:lstStyle/>
                    <a:p>
                      <a:pPr>
                        <a:lnSpc>
                          <a:spcPct val="115000"/>
                        </a:lnSpc>
                      </a:pPr>
                      <a:r>
                        <a:rPr lang="en-GB" sz="500">
                          <a:effectLst/>
                        </a:rPr>
                        <a:t> </a:t>
                      </a:r>
                      <a:endParaRPr lang="en-GB" sz="500">
                        <a:solidFill>
                          <a:srgbClr val="000000"/>
                        </a:solidFill>
                        <a:effectLst/>
                        <a:latin typeface="Arial" panose="020B0604020202020204" pitchFamily="34" charset="0"/>
                        <a:ea typeface="Arial" panose="020B0604020202020204" pitchFamily="34" charset="0"/>
                      </a:endParaRPr>
                    </a:p>
                  </a:txBody>
                  <a:tcPr marL="29392" marR="29392" marT="29392" marB="29392"/>
                </a:tc>
                <a:tc hMerge="1">
                  <a:txBody>
                    <a:bodyPr/>
                    <a:lstStyle/>
                    <a:p>
                      <a:pPr>
                        <a:lnSpc>
                          <a:spcPct val="115000"/>
                        </a:lnSpc>
                      </a:pPr>
                      <a:endParaRPr lang="en-GB" sz="500">
                        <a:solidFill>
                          <a:srgbClr val="000000"/>
                        </a:solidFill>
                        <a:effectLst/>
                        <a:latin typeface="Arial" panose="020B0604020202020204" pitchFamily="34" charset="0"/>
                        <a:ea typeface="Arial" panose="020B0604020202020204" pitchFamily="34" charset="0"/>
                      </a:endParaRPr>
                    </a:p>
                  </a:txBody>
                  <a:tcPr marL="29392" marR="29392" marT="29392" marB="29392"/>
                </a:tc>
                <a:extLst>
                  <a:ext uri="{0D108BD9-81ED-4DB2-BD59-A6C34878D82A}">
                    <a16:rowId xmlns:a16="http://schemas.microsoft.com/office/drawing/2014/main" val="3219167696"/>
                  </a:ext>
                </a:extLst>
              </a:tr>
              <a:tr h="211555">
                <a:tc>
                  <a:txBody>
                    <a:bodyPr/>
                    <a:lstStyle/>
                    <a:p>
                      <a:pPr>
                        <a:lnSpc>
                          <a:spcPct val="115000"/>
                        </a:lnSpc>
                      </a:pPr>
                      <a:r>
                        <a:rPr lang="en-GB" sz="1000">
                          <a:effectLst/>
                        </a:rPr>
                        <a:t>COIL LO 2</a:t>
                      </a:r>
                      <a:endParaRPr lang="en-GB" sz="1000">
                        <a:solidFill>
                          <a:srgbClr val="000000"/>
                        </a:solidFill>
                        <a:effectLst/>
                        <a:latin typeface="Arial" panose="020B0604020202020204" pitchFamily="34" charset="0"/>
                        <a:ea typeface="Arial" panose="020B0604020202020204" pitchFamily="34" charset="0"/>
                      </a:endParaRPr>
                    </a:p>
                  </a:txBody>
                  <a:tcPr marL="29392" marR="29392" marT="29392" marB="29392"/>
                </a:tc>
                <a:tc gridSpan="2">
                  <a:txBody>
                    <a:bodyPr/>
                    <a:lstStyle/>
                    <a:p>
                      <a:pPr>
                        <a:lnSpc>
                          <a:spcPct val="115000"/>
                        </a:lnSpc>
                      </a:pPr>
                      <a:r>
                        <a:rPr lang="en-GB" sz="1000">
                          <a:effectLst/>
                        </a:rPr>
                        <a:t> </a:t>
                      </a:r>
                      <a:endParaRPr lang="en-GB" sz="1000">
                        <a:solidFill>
                          <a:srgbClr val="000000"/>
                        </a:solidFill>
                        <a:effectLst/>
                        <a:latin typeface="Arial" panose="020B0604020202020204" pitchFamily="34" charset="0"/>
                        <a:ea typeface="Arial" panose="020B0604020202020204" pitchFamily="34" charset="0"/>
                      </a:endParaRPr>
                    </a:p>
                  </a:txBody>
                  <a:tcPr marL="29392" marR="29392" marT="29392" marB="29392"/>
                </a:tc>
                <a:tc hMerge="1">
                  <a:txBody>
                    <a:bodyPr/>
                    <a:lstStyle/>
                    <a:p>
                      <a:pPr>
                        <a:lnSpc>
                          <a:spcPct val="115000"/>
                        </a:lnSpc>
                      </a:pPr>
                      <a:endParaRPr lang="en-GB" sz="1000">
                        <a:solidFill>
                          <a:srgbClr val="000000"/>
                        </a:solidFill>
                        <a:effectLst/>
                        <a:latin typeface="Arial" panose="020B0604020202020204" pitchFamily="34" charset="0"/>
                        <a:ea typeface="Arial" panose="020B0604020202020204" pitchFamily="34" charset="0"/>
                      </a:endParaRPr>
                    </a:p>
                  </a:txBody>
                  <a:tcPr marL="29392" marR="29392" marT="29392" marB="29392"/>
                </a:tc>
                <a:extLst>
                  <a:ext uri="{0D108BD9-81ED-4DB2-BD59-A6C34878D82A}">
                    <a16:rowId xmlns:a16="http://schemas.microsoft.com/office/drawing/2014/main" val="575460010"/>
                  </a:ext>
                </a:extLst>
              </a:tr>
              <a:tr h="549969">
                <a:tc gridSpan="3">
                  <a:txBody>
                    <a:bodyPr/>
                    <a:lstStyle/>
                    <a:p>
                      <a:pPr>
                        <a:lnSpc>
                          <a:spcPct val="115000"/>
                        </a:lnSpc>
                      </a:pPr>
                      <a:r>
                        <a:rPr lang="en-GB" sz="1000" b="1" dirty="0">
                          <a:effectLst/>
                        </a:rPr>
                        <a:t>COIL Activities</a:t>
                      </a:r>
                    </a:p>
                    <a:p>
                      <a:pPr>
                        <a:lnSpc>
                          <a:spcPct val="115000"/>
                        </a:lnSpc>
                      </a:pPr>
                      <a:r>
                        <a:rPr lang="en-GB" sz="1000" dirty="0">
                          <a:effectLst/>
                        </a:rPr>
                        <a:t>What are the tasks and assignments that your students will undertake in order to develop the above-listed competences?</a:t>
                      </a:r>
                      <a:endParaRPr lang="en-GB" sz="1000" dirty="0">
                        <a:solidFill>
                          <a:srgbClr val="000000"/>
                        </a:solidFill>
                        <a:effectLst/>
                        <a:latin typeface="Arial" panose="020B0604020202020204" pitchFamily="34" charset="0"/>
                        <a:ea typeface="Arial" panose="020B0604020202020204" pitchFamily="34" charset="0"/>
                      </a:endParaRPr>
                    </a:p>
                  </a:txBody>
                  <a:tcPr marL="29392" marR="29392" marT="29392" marB="29392"/>
                </a:tc>
                <a:tc hMerge="1">
                  <a:txBody>
                    <a:bodyPr/>
                    <a:lstStyle/>
                    <a:p>
                      <a:endParaRPr lang="en-GB"/>
                    </a:p>
                  </a:txBody>
                  <a:tcPr/>
                </a:tc>
                <a:tc hMerge="1">
                  <a:txBody>
                    <a:bodyPr/>
                    <a:lstStyle/>
                    <a:p>
                      <a:pPr>
                        <a:lnSpc>
                          <a:spcPct val="115000"/>
                        </a:lnSpc>
                      </a:pPr>
                      <a:endParaRPr lang="en-GB" sz="1000">
                        <a:solidFill>
                          <a:srgbClr val="000000"/>
                        </a:solidFill>
                        <a:effectLst/>
                        <a:latin typeface="Arial" panose="020B0604020202020204" pitchFamily="34" charset="0"/>
                        <a:ea typeface="Arial" panose="020B0604020202020204" pitchFamily="34" charset="0"/>
                      </a:endParaRPr>
                    </a:p>
                  </a:txBody>
                  <a:tcPr marL="29392" marR="29392" marT="29392" marB="29392"/>
                </a:tc>
                <a:extLst>
                  <a:ext uri="{0D108BD9-81ED-4DB2-BD59-A6C34878D82A}">
                    <a16:rowId xmlns:a16="http://schemas.microsoft.com/office/drawing/2014/main" val="3618896157"/>
                  </a:ext>
                </a:extLst>
              </a:tr>
              <a:tr h="380762">
                <a:tc>
                  <a:txBody>
                    <a:bodyPr/>
                    <a:lstStyle/>
                    <a:p>
                      <a:pPr>
                        <a:lnSpc>
                          <a:spcPct val="115000"/>
                        </a:lnSpc>
                      </a:pPr>
                      <a:r>
                        <a:rPr lang="en-GB" sz="1000">
                          <a:effectLst/>
                        </a:rPr>
                        <a:t>Type of interactions </a:t>
                      </a:r>
                      <a:endParaRPr lang="en-GB" sz="1000">
                        <a:solidFill>
                          <a:srgbClr val="000000"/>
                        </a:solidFill>
                        <a:effectLst/>
                        <a:latin typeface="Arial" panose="020B0604020202020204" pitchFamily="34" charset="0"/>
                        <a:ea typeface="Arial" panose="020B0604020202020204" pitchFamily="34" charset="0"/>
                      </a:endParaRPr>
                    </a:p>
                  </a:txBody>
                  <a:tcPr marL="29392" marR="29392" marT="29392" marB="29392"/>
                </a:tc>
                <a:tc gridSpan="2">
                  <a:txBody>
                    <a:bodyPr/>
                    <a:lstStyle/>
                    <a:p>
                      <a:pPr>
                        <a:lnSpc>
                          <a:spcPct val="115000"/>
                        </a:lnSpc>
                      </a:pPr>
                      <a:r>
                        <a:rPr lang="en-GB" sz="1000">
                          <a:effectLst/>
                        </a:rPr>
                        <a:t>e.g. debate, collaborative document building, peer-review, interview, role-play, critical reflection, video construction, etc.</a:t>
                      </a:r>
                      <a:endParaRPr lang="en-GB" sz="1000">
                        <a:solidFill>
                          <a:srgbClr val="000000"/>
                        </a:solidFill>
                        <a:effectLst/>
                        <a:latin typeface="Arial" panose="020B0604020202020204" pitchFamily="34" charset="0"/>
                        <a:ea typeface="Arial" panose="020B0604020202020204" pitchFamily="34" charset="0"/>
                      </a:endParaRPr>
                    </a:p>
                  </a:txBody>
                  <a:tcPr marL="29392" marR="29392" marT="29392" marB="29392"/>
                </a:tc>
                <a:tc hMerge="1">
                  <a:txBody>
                    <a:bodyPr/>
                    <a:lstStyle/>
                    <a:p>
                      <a:pPr>
                        <a:lnSpc>
                          <a:spcPct val="115000"/>
                        </a:lnSpc>
                      </a:pPr>
                      <a:endParaRPr lang="en-GB" sz="1000">
                        <a:solidFill>
                          <a:srgbClr val="000000"/>
                        </a:solidFill>
                        <a:effectLst/>
                        <a:latin typeface="Arial" panose="020B0604020202020204" pitchFamily="34" charset="0"/>
                        <a:ea typeface="Arial" panose="020B0604020202020204" pitchFamily="34" charset="0"/>
                      </a:endParaRPr>
                    </a:p>
                  </a:txBody>
                  <a:tcPr marL="29392" marR="29392" marT="29392" marB="29392"/>
                </a:tc>
                <a:extLst>
                  <a:ext uri="{0D108BD9-81ED-4DB2-BD59-A6C34878D82A}">
                    <a16:rowId xmlns:a16="http://schemas.microsoft.com/office/drawing/2014/main" val="144065078"/>
                  </a:ext>
                </a:extLst>
              </a:tr>
              <a:tr h="211555">
                <a:tc>
                  <a:txBody>
                    <a:bodyPr/>
                    <a:lstStyle/>
                    <a:p>
                      <a:pPr>
                        <a:lnSpc>
                          <a:spcPct val="115000"/>
                        </a:lnSpc>
                      </a:pPr>
                      <a:r>
                        <a:rPr lang="en-GB" sz="1000">
                          <a:effectLst/>
                        </a:rPr>
                        <a:t>Interaction 1 / Stage 1</a:t>
                      </a:r>
                      <a:endParaRPr lang="en-GB" sz="1000">
                        <a:solidFill>
                          <a:srgbClr val="000000"/>
                        </a:solidFill>
                        <a:effectLst/>
                        <a:latin typeface="Arial" panose="020B0604020202020204" pitchFamily="34" charset="0"/>
                        <a:ea typeface="Arial" panose="020B0604020202020204" pitchFamily="34" charset="0"/>
                      </a:endParaRPr>
                    </a:p>
                  </a:txBody>
                  <a:tcPr marL="29392" marR="29392" marT="29392" marB="29392"/>
                </a:tc>
                <a:tc gridSpan="2">
                  <a:txBody>
                    <a:bodyPr/>
                    <a:lstStyle/>
                    <a:p>
                      <a:pPr>
                        <a:lnSpc>
                          <a:spcPct val="115000"/>
                        </a:lnSpc>
                      </a:pPr>
                      <a:r>
                        <a:rPr lang="en-GB" sz="1000">
                          <a:effectLst/>
                        </a:rPr>
                        <a:t> </a:t>
                      </a:r>
                      <a:endParaRPr lang="en-GB" sz="1000">
                        <a:solidFill>
                          <a:srgbClr val="000000"/>
                        </a:solidFill>
                        <a:effectLst/>
                        <a:latin typeface="Arial" panose="020B0604020202020204" pitchFamily="34" charset="0"/>
                        <a:ea typeface="Arial" panose="020B0604020202020204" pitchFamily="34" charset="0"/>
                      </a:endParaRPr>
                    </a:p>
                  </a:txBody>
                  <a:tcPr marL="29392" marR="29392" marT="29392" marB="29392"/>
                </a:tc>
                <a:tc hMerge="1">
                  <a:txBody>
                    <a:bodyPr/>
                    <a:lstStyle/>
                    <a:p>
                      <a:pPr>
                        <a:lnSpc>
                          <a:spcPct val="115000"/>
                        </a:lnSpc>
                      </a:pPr>
                      <a:endParaRPr lang="en-GB" sz="1000">
                        <a:solidFill>
                          <a:srgbClr val="000000"/>
                        </a:solidFill>
                        <a:effectLst/>
                        <a:latin typeface="Arial" panose="020B0604020202020204" pitchFamily="34" charset="0"/>
                        <a:ea typeface="Arial" panose="020B0604020202020204" pitchFamily="34" charset="0"/>
                      </a:endParaRPr>
                    </a:p>
                  </a:txBody>
                  <a:tcPr marL="29392" marR="29392" marT="29392" marB="29392"/>
                </a:tc>
                <a:extLst>
                  <a:ext uri="{0D108BD9-81ED-4DB2-BD59-A6C34878D82A}">
                    <a16:rowId xmlns:a16="http://schemas.microsoft.com/office/drawing/2014/main" val="2661784685"/>
                  </a:ext>
                </a:extLst>
              </a:tr>
              <a:tr h="211555">
                <a:tc>
                  <a:txBody>
                    <a:bodyPr/>
                    <a:lstStyle/>
                    <a:p>
                      <a:pPr>
                        <a:lnSpc>
                          <a:spcPct val="115000"/>
                        </a:lnSpc>
                      </a:pPr>
                      <a:r>
                        <a:rPr lang="en-GB" sz="1000">
                          <a:effectLst/>
                        </a:rPr>
                        <a:t>Interaction 2 / Stage 2</a:t>
                      </a:r>
                      <a:endParaRPr lang="en-GB" sz="1000">
                        <a:solidFill>
                          <a:srgbClr val="000000"/>
                        </a:solidFill>
                        <a:effectLst/>
                        <a:latin typeface="Arial" panose="020B0604020202020204" pitchFamily="34" charset="0"/>
                        <a:ea typeface="Arial" panose="020B0604020202020204" pitchFamily="34" charset="0"/>
                      </a:endParaRPr>
                    </a:p>
                  </a:txBody>
                  <a:tcPr marL="29392" marR="29392" marT="29392" marB="29392"/>
                </a:tc>
                <a:tc gridSpan="2">
                  <a:txBody>
                    <a:bodyPr/>
                    <a:lstStyle/>
                    <a:p>
                      <a:pPr>
                        <a:lnSpc>
                          <a:spcPct val="115000"/>
                        </a:lnSpc>
                      </a:pPr>
                      <a:r>
                        <a:rPr lang="en-GB" sz="1000">
                          <a:effectLst/>
                        </a:rPr>
                        <a:t> </a:t>
                      </a:r>
                      <a:endParaRPr lang="en-GB" sz="1000">
                        <a:solidFill>
                          <a:srgbClr val="000000"/>
                        </a:solidFill>
                        <a:effectLst/>
                        <a:latin typeface="Arial" panose="020B0604020202020204" pitchFamily="34" charset="0"/>
                        <a:ea typeface="Arial" panose="020B0604020202020204" pitchFamily="34" charset="0"/>
                      </a:endParaRPr>
                    </a:p>
                  </a:txBody>
                  <a:tcPr marL="29392" marR="29392" marT="29392" marB="29392"/>
                </a:tc>
                <a:tc hMerge="1">
                  <a:txBody>
                    <a:bodyPr/>
                    <a:lstStyle/>
                    <a:p>
                      <a:pPr>
                        <a:lnSpc>
                          <a:spcPct val="115000"/>
                        </a:lnSpc>
                      </a:pPr>
                      <a:endParaRPr lang="en-GB" sz="1000">
                        <a:solidFill>
                          <a:srgbClr val="000000"/>
                        </a:solidFill>
                        <a:effectLst/>
                        <a:latin typeface="Arial" panose="020B0604020202020204" pitchFamily="34" charset="0"/>
                        <a:ea typeface="Arial" panose="020B0604020202020204" pitchFamily="34" charset="0"/>
                      </a:endParaRPr>
                    </a:p>
                  </a:txBody>
                  <a:tcPr marL="29392" marR="29392" marT="29392" marB="29392"/>
                </a:tc>
                <a:extLst>
                  <a:ext uri="{0D108BD9-81ED-4DB2-BD59-A6C34878D82A}">
                    <a16:rowId xmlns:a16="http://schemas.microsoft.com/office/drawing/2014/main" val="2935875606"/>
                  </a:ext>
                </a:extLst>
              </a:tr>
              <a:tr h="211555">
                <a:tc>
                  <a:txBody>
                    <a:bodyPr/>
                    <a:lstStyle/>
                    <a:p>
                      <a:pPr>
                        <a:lnSpc>
                          <a:spcPct val="115000"/>
                        </a:lnSpc>
                      </a:pPr>
                      <a:r>
                        <a:rPr lang="en-GB" sz="1000">
                          <a:effectLst/>
                        </a:rPr>
                        <a:t>Nature of Activities</a:t>
                      </a:r>
                      <a:endParaRPr lang="en-GB" sz="1000">
                        <a:solidFill>
                          <a:srgbClr val="000000"/>
                        </a:solidFill>
                        <a:effectLst/>
                        <a:latin typeface="Arial" panose="020B0604020202020204" pitchFamily="34" charset="0"/>
                        <a:ea typeface="Arial" panose="020B0604020202020204" pitchFamily="34" charset="0"/>
                      </a:endParaRPr>
                    </a:p>
                  </a:txBody>
                  <a:tcPr marL="29392" marR="29392" marT="29392" marB="29392"/>
                </a:tc>
                <a:tc gridSpan="2">
                  <a:txBody>
                    <a:bodyPr/>
                    <a:lstStyle/>
                    <a:p>
                      <a:pPr>
                        <a:lnSpc>
                          <a:spcPct val="115000"/>
                        </a:lnSpc>
                      </a:pPr>
                      <a:r>
                        <a:rPr lang="en-GB" sz="1000" dirty="0">
                          <a:effectLst/>
                        </a:rPr>
                        <a:t>Summative and/or formative</a:t>
                      </a:r>
                      <a:endParaRPr lang="en-GB" sz="1000" dirty="0">
                        <a:solidFill>
                          <a:srgbClr val="000000"/>
                        </a:solidFill>
                        <a:effectLst/>
                        <a:latin typeface="Arial" panose="020B0604020202020204" pitchFamily="34" charset="0"/>
                        <a:ea typeface="Arial" panose="020B0604020202020204" pitchFamily="34" charset="0"/>
                      </a:endParaRPr>
                    </a:p>
                  </a:txBody>
                  <a:tcPr marL="29392" marR="29392" marT="29392" marB="29392"/>
                </a:tc>
                <a:tc hMerge="1">
                  <a:txBody>
                    <a:bodyPr/>
                    <a:lstStyle/>
                    <a:p>
                      <a:pPr>
                        <a:lnSpc>
                          <a:spcPct val="115000"/>
                        </a:lnSpc>
                      </a:pPr>
                      <a:endParaRPr lang="en-GB" sz="1000">
                        <a:solidFill>
                          <a:srgbClr val="000000"/>
                        </a:solidFill>
                        <a:effectLst/>
                        <a:latin typeface="Arial" panose="020B0604020202020204" pitchFamily="34" charset="0"/>
                        <a:ea typeface="Arial" panose="020B0604020202020204" pitchFamily="34" charset="0"/>
                      </a:endParaRPr>
                    </a:p>
                  </a:txBody>
                  <a:tcPr marL="29392" marR="29392" marT="29392" marB="29392"/>
                </a:tc>
                <a:extLst>
                  <a:ext uri="{0D108BD9-81ED-4DB2-BD59-A6C34878D82A}">
                    <a16:rowId xmlns:a16="http://schemas.microsoft.com/office/drawing/2014/main" val="1229093078"/>
                  </a:ext>
                </a:extLst>
              </a:tr>
              <a:tr h="211555">
                <a:tc>
                  <a:txBody>
                    <a:bodyPr/>
                    <a:lstStyle/>
                    <a:p>
                      <a:pPr>
                        <a:lnSpc>
                          <a:spcPct val="115000"/>
                        </a:lnSpc>
                      </a:pPr>
                      <a:r>
                        <a:rPr lang="en-GB" sz="1000">
                          <a:effectLst/>
                        </a:rPr>
                        <a:t>Online tools (if known)</a:t>
                      </a:r>
                      <a:endParaRPr lang="en-GB" sz="1000">
                        <a:solidFill>
                          <a:srgbClr val="000000"/>
                        </a:solidFill>
                        <a:effectLst/>
                        <a:latin typeface="Arial" panose="020B0604020202020204" pitchFamily="34" charset="0"/>
                        <a:ea typeface="Arial" panose="020B0604020202020204" pitchFamily="34" charset="0"/>
                      </a:endParaRPr>
                    </a:p>
                  </a:txBody>
                  <a:tcPr marL="29392" marR="29392" marT="29392" marB="29392"/>
                </a:tc>
                <a:tc gridSpan="2">
                  <a:txBody>
                    <a:bodyPr/>
                    <a:lstStyle/>
                    <a:p>
                      <a:pPr>
                        <a:lnSpc>
                          <a:spcPct val="115000"/>
                        </a:lnSpc>
                      </a:pPr>
                      <a:r>
                        <a:rPr lang="en-GB" sz="1000" dirty="0">
                          <a:effectLst/>
                        </a:rPr>
                        <a:t> </a:t>
                      </a:r>
                      <a:endParaRPr lang="en-GB" sz="1000" dirty="0">
                        <a:solidFill>
                          <a:srgbClr val="000000"/>
                        </a:solidFill>
                        <a:effectLst/>
                        <a:latin typeface="Arial" panose="020B0604020202020204" pitchFamily="34" charset="0"/>
                        <a:ea typeface="Arial" panose="020B0604020202020204" pitchFamily="34" charset="0"/>
                      </a:endParaRPr>
                    </a:p>
                  </a:txBody>
                  <a:tcPr marL="29392" marR="29392" marT="29392" marB="29392"/>
                </a:tc>
                <a:tc hMerge="1">
                  <a:txBody>
                    <a:bodyPr/>
                    <a:lstStyle/>
                    <a:p>
                      <a:pPr>
                        <a:lnSpc>
                          <a:spcPct val="115000"/>
                        </a:lnSpc>
                      </a:pPr>
                      <a:endParaRPr lang="en-GB" sz="1000" dirty="0">
                        <a:solidFill>
                          <a:srgbClr val="000000"/>
                        </a:solidFill>
                        <a:effectLst/>
                        <a:latin typeface="Arial" panose="020B0604020202020204" pitchFamily="34" charset="0"/>
                        <a:ea typeface="Arial" panose="020B0604020202020204" pitchFamily="34" charset="0"/>
                      </a:endParaRPr>
                    </a:p>
                  </a:txBody>
                  <a:tcPr marL="29392" marR="29392" marT="29392" marB="29392"/>
                </a:tc>
                <a:extLst>
                  <a:ext uri="{0D108BD9-81ED-4DB2-BD59-A6C34878D82A}">
                    <a16:rowId xmlns:a16="http://schemas.microsoft.com/office/drawing/2014/main" val="1730222554"/>
                  </a:ext>
                </a:extLst>
              </a:tr>
              <a:tr h="719177">
                <a:tc gridSpan="3">
                  <a:txBody>
                    <a:bodyPr/>
                    <a:lstStyle/>
                    <a:p>
                      <a:pPr>
                        <a:lnSpc>
                          <a:spcPct val="115000"/>
                        </a:lnSpc>
                      </a:pPr>
                      <a:r>
                        <a:rPr lang="en-GB" sz="1000" b="1" dirty="0">
                          <a:effectLst/>
                        </a:rPr>
                        <a:t>COIL Outputs</a:t>
                      </a:r>
                    </a:p>
                    <a:p>
                      <a:pPr>
                        <a:lnSpc>
                          <a:spcPct val="115000"/>
                        </a:lnSpc>
                      </a:pPr>
                      <a:r>
                        <a:rPr lang="en-GB" sz="1000" dirty="0">
                          <a:effectLst/>
                        </a:rPr>
                        <a:t>Some activities may result in the creation of content or other materials and artefacts. Please indicate whether some content will be produced as a result of the collaboration (e.g. videos, essays, prototypes, software, forum-posts, etc.)</a:t>
                      </a:r>
                      <a:endParaRPr lang="en-GB" sz="1000" dirty="0">
                        <a:solidFill>
                          <a:srgbClr val="000000"/>
                        </a:solidFill>
                        <a:effectLst/>
                        <a:latin typeface="Arial" panose="020B0604020202020204" pitchFamily="34" charset="0"/>
                        <a:ea typeface="Arial" panose="020B0604020202020204" pitchFamily="34" charset="0"/>
                      </a:endParaRPr>
                    </a:p>
                  </a:txBody>
                  <a:tcPr marL="29392" marR="29392" marT="29392" marB="29392"/>
                </a:tc>
                <a:tc hMerge="1">
                  <a:txBody>
                    <a:bodyPr/>
                    <a:lstStyle/>
                    <a:p>
                      <a:endParaRPr lang="en-GB"/>
                    </a:p>
                  </a:txBody>
                  <a:tcPr/>
                </a:tc>
                <a:tc hMerge="1">
                  <a:txBody>
                    <a:bodyPr/>
                    <a:lstStyle/>
                    <a:p>
                      <a:pPr>
                        <a:lnSpc>
                          <a:spcPct val="115000"/>
                        </a:lnSpc>
                      </a:pPr>
                      <a:endParaRPr lang="en-GB" sz="1000">
                        <a:solidFill>
                          <a:srgbClr val="000000"/>
                        </a:solidFill>
                        <a:effectLst/>
                        <a:latin typeface="Arial" panose="020B0604020202020204" pitchFamily="34" charset="0"/>
                        <a:ea typeface="Arial" panose="020B0604020202020204" pitchFamily="34" charset="0"/>
                      </a:endParaRPr>
                    </a:p>
                  </a:txBody>
                  <a:tcPr marL="29392" marR="29392" marT="29392" marB="29392"/>
                </a:tc>
                <a:extLst>
                  <a:ext uri="{0D108BD9-81ED-4DB2-BD59-A6C34878D82A}">
                    <a16:rowId xmlns:a16="http://schemas.microsoft.com/office/drawing/2014/main" val="2698164038"/>
                  </a:ext>
                </a:extLst>
              </a:tr>
              <a:tr h="211555">
                <a:tc>
                  <a:txBody>
                    <a:bodyPr/>
                    <a:lstStyle/>
                    <a:p>
                      <a:pPr>
                        <a:lnSpc>
                          <a:spcPct val="115000"/>
                        </a:lnSpc>
                      </a:pPr>
                      <a:r>
                        <a:rPr lang="en-GB" sz="1000">
                          <a:effectLst/>
                        </a:rPr>
                        <a:t>Output 1</a:t>
                      </a:r>
                      <a:endParaRPr lang="en-GB" sz="1000">
                        <a:solidFill>
                          <a:srgbClr val="000000"/>
                        </a:solidFill>
                        <a:effectLst/>
                        <a:latin typeface="Arial" panose="020B0604020202020204" pitchFamily="34" charset="0"/>
                        <a:ea typeface="Arial" panose="020B0604020202020204" pitchFamily="34" charset="0"/>
                      </a:endParaRPr>
                    </a:p>
                  </a:txBody>
                  <a:tcPr marL="29392" marR="29392" marT="29392" marB="29392"/>
                </a:tc>
                <a:tc gridSpan="2">
                  <a:txBody>
                    <a:bodyPr/>
                    <a:lstStyle/>
                    <a:p>
                      <a:pPr>
                        <a:lnSpc>
                          <a:spcPct val="115000"/>
                        </a:lnSpc>
                      </a:pPr>
                      <a:r>
                        <a:rPr lang="en-GB" sz="1000">
                          <a:effectLst/>
                        </a:rPr>
                        <a:t> </a:t>
                      </a:r>
                      <a:endParaRPr lang="en-GB" sz="1000">
                        <a:solidFill>
                          <a:srgbClr val="000000"/>
                        </a:solidFill>
                        <a:effectLst/>
                        <a:latin typeface="Arial" panose="020B0604020202020204" pitchFamily="34" charset="0"/>
                        <a:ea typeface="Arial" panose="020B0604020202020204" pitchFamily="34" charset="0"/>
                      </a:endParaRPr>
                    </a:p>
                  </a:txBody>
                  <a:tcPr marL="29392" marR="29392" marT="29392" marB="29392"/>
                </a:tc>
                <a:tc hMerge="1">
                  <a:txBody>
                    <a:bodyPr/>
                    <a:lstStyle/>
                    <a:p>
                      <a:pPr>
                        <a:lnSpc>
                          <a:spcPct val="115000"/>
                        </a:lnSpc>
                      </a:pPr>
                      <a:endParaRPr lang="en-GB" sz="1000">
                        <a:solidFill>
                          <a:srgbClr val="000000"/>
                        </a:solidFill>
                        <a:effectLst/>
                        <a:latin typeface="Arial" panose="020B0604020202020204" pitchFamily="34" charset="0"/>
                        <a:ea typeface="Arial" panose="020B0604020202020204" pitchFamily="34" charset="0"/>
                      </a:endParaRPr>
                    </a:p>
                  </a:txBody>
                  <a:tcPr marL="29392" marR="29392" marT="29392" marB="29392"/>
                </a:tc>
                <a:extLst>
                  <a:ext uri="{0D108BD9-81ED-4DB2-BD59-A6C34878D82A}">
                    <a16:rowId xmlns:a16="http://schemas.microsoft.com/office/drawing/2014/main" val="2468746309"/>
                  </a:ext>
                </a:extLst>
              </a:tr>
              <a:tr h="211555">
                <a:tc>
                  <a:txBody>
                    <a:bodyPr/>
                    <a:lstStyle/>
                    <a:p>
                      <a:pPr>
                        <a:lnSpc>
                          <a:spcPct val="115000"/>
                        </a:lnSpc>
                      </a:pPr>
                      <a:r>
                        <a:rPr lang="en-GB" sz="1000">
                          <a:effectLst/>
                        </a:rPr>
                        <a:t>Output 2</a:t>
                      </a:r>
                      <a:endParaRPr lang="en-GB" sz="1000">
                        <a:solidFill>
                          <a:srgbClr val="000000"/>
                        </a:solidFill>
                        <a:effectLst/>
                        <a:latin typeface="Arial" panose="020B0604020202020204" pitchFamily="34" charset="0"/>
                        <a:ea typeface="Arial" panose="020B0604020202020204" pitchFamily="34" charset="0"/>
                      </a:endParaRPr>
                    </a:p>
                  </a:txBody>
                  <a:tcPr marL="29392" marR="29392" marT="29392" marB="29392"/>
                </a:tc>
                <a:tc gridSpan="2">
                  <a:txBody>
                    <a:bodyPr/>
                    <a:lstStyle/>
                    <a:p>
                      <a:pPr>
                        <a:lnSpc>
                          <a:spcPct val="115000"/>
                        </a:lnSpc>
                      </a:pPr>
                      <a:r>
                        <a:rPr lang="en-GB" sz="1000">
                          <a:effectLst/>
                        </a:rPr>
                        <a:t> </a:t>
                      </a:r>
                      <a:endParaRPr lang="en-GB" sz="1000">
                        <a:solidFill>
                          <a:srgbClr val="000000"/>
                        </a:solidFill>
                        <a:effectLst/>
                        <a:latin typeface="Arial" panose="020B0604020202020204" pitchFamily="34" charset="0"/>
                        <a:ea typeface="Arial" panose="020B0604020202020204" pitchFamily="34" charset="0"/>
                      </a:endParaRPr>
                    </a:p>
                  </a:txBody>
                  <a:tcPr marL="29392" marR="29392" marT="29392" marB="29392"/>
                </a:tc>
                <a:tc hMerge="1">
                  <a:txBody>
                    <a:bodyPr/>
                    <a:lstStyle/>
                    <a:p>
                      <a:pPr>
                        <a:lnSpc>
                          <a:spcPct val="115000"/>
                        </a:lnSpc>
                      </a:pPr>
                      <a:endParaRPr lang="en-GB" sz="1000">
                        <a:solidFill>
                          <a:srgbClr val="000000"/>
                        </a:solidFill>
                        <a:effectLst/>
                        <a:latin typeface="Arial" panose="020B0604020202020204" pitchFamily="34" charset="0"/>
                        <a:ea typeface="Arial" panose="020B0604020202020204" pitchFamily="34" charset="0"/>
                      </a:endParaRPr>
                    </a:p>
                  </a:txBody>
                  <a:tcPr marL="29392" marR="29392" marT="29392" marB="29392"/>
                </a:tc>
                <a:extLst>
                  <a:ext uri="{0D108BD9-81ED-4DB2-BD59-A6C34878D82A}">
                    <a16:rowId xmlns:a16="http://schemas.microsoft.com/office/drawing/2014/main" val="4237355735"/>
                  </a:ext>
                </a:extLst>
              </a:tr>
              <a:tr h="380762">
                <a:tc gridSpan="3">
                  <a:txBody>
                    <a:bodyPr/>
                    <a:lstStyle/>
                    <a:p>
                      <a:pPr>
                        <a:lnSpc>
                          <a:spcPct val="115000"/>
                        </a:lnSpc>
                      </a:pPr>
                      <a:r>
                        <a:rPr lang="en-GB" sz="1000" dirty="0">
                          <a:effectLst/>
                        </a:rPr>
                        <a:t>Capturing intercultural development / </a:t>
                      </a:r>
                      <a:r>
                        <a:rPr lang="en-GB" sz="1000" b="1" dirty="0">
                          <a:effectLst/>
                        </a:rPr>
                        <a:t>Assessing COIL outcomes </a:t>
                      </a:r>
                      <a:r>
                        <a:rPr lang="en-GB" sz="1000" dirty="0">
                          <a:effectLst/>
                        </a:rPr>
                        <a:t>- What mechanisms or instruments will be used to evidence the attainment of the learning outcomes? (e.g. reflective essays, questionnaire, etc.)</a:t>
                      </a:r>
                      <a:endParaRPr lang="en-GB" sz="1000" dirty="0">
                        <a:solidFill>
                          <a:srgbClr val="000000"/>
                        </a:solidFill>
                        <a:effectLst/>
                        <a:latin typeface="Arial" panose="020B0604020202020204" pitchFamily="34" charset="0"/>
                        <a:ea typeface="Arial" panose="020B0604020202020204" pitchFamily="34" charset="0"/>
                      </a:endParaRPr>
                    </a:p>
                  </a:txBody>
                  <a:tcPr marL="29392" marR="29392" marT="29392" marB="29392"/>
                </a:tc>
                <a:tc hMerge="1">
                  <a:txBody>
                    <a:bodyPr/>
                    <a:lstStyle/>
                    <a:p>
                      <a:endParaRPr lang="en-GB"/>
                    </a:p>
                  </a:txBody>
                  <a:tcPr/>
                </a:tc>
                <a:tc hMerge="1">
                  <a:txBody>
                    <a:bodyPr/>
                    <a:lstStyle/>
                    <a:p>
                      <a:pPr>
                        <a:lnSpc>
                          <a:spcPct val="115000"/>
                        </a:lnSpc>
                      </a:pPr>
                      <a:endParaRPr lang="en-GB" sz="1000" dirty="0">
                        <a:solidFill>
                          <a:srgbClr val="000000"/>
                        </a:solidFill>
                        <a:effectLst/>
                        <a:latin typeface="Arial" panose="020B0604020202020204" pitchFamily="34" charset="0"/>
                        <a:ea typeface="Arial" panose="020B0604020202020204" pitchFamily="34" charset="0"/>
                      </a:endParaRPr>
                    </a:p>
                  </a:txBody>
                  <a:tcPr marL="29392" marR="29392" marT="29392" marB="29392"/>
                </a:tc>
                <a:extLst>
                  <a:ext uri="{0D108BD9-81ED-4DB2-BD59-A6C34878D82A}">
                    <a16:rowId xmlns:a16="http://schemas.microsoft.com/office/drawing/2014/main" val="1172803919"/>
                  </a:ext>
                </a:extLst>
              </a:tr>
              <a:tr h="285977">
                <a:tc gridSpan="2">
                  <a:txBody>
                    <a:bodyPr/>
                    <a:lstStyle/>
                    <a:p>
                      <a:pPr>
                        <a:lnSpc>
                          <a:spcPct val="115000"/>
                        </a:lnSpc>
                      </a:pPr>
                      <a:r>
                        <a:rPr lang="en-GB" sz="1000" dirty="0">
                          <a:effectLst/>
                        </a:rPr>
                        <a:t>Assessment Types envisaged for abovementioned learning Outcomes</a:t>
                      </a:r>
                      <a:endParaRPr lang="en-GB" sz="1000" dirty="0">
                        <a:solidFill>
                          <a:srgbClr val="000000"/>
                        </a:solidFill>
                        <a:effectLst/>
                        <a:latin typeface="Arial" panose="020B0604020202020204" pitchFamily="34" charset="0"/>
                        <a:ea typeface="Arial" panose="020B0604020202020204" pitchFamily="34" charset="0"/>
                      </a:endParaRPr>
                    </a:p>
                  </a:txBody>
                  <a:tcPr marL="29392" marR="29392" marT="29392" marB="29392"/>
                </a:tc>
                <a:tc hMerge="1">
                  <a:txBody>
                    <a:bodyPr/>
                    <a:lstStyle/>
                    <a:p>
                      <a:pPr>
                        <a:lnSpc>
                          <a:spcPct val="115000"/>
                        </a:lnSpc>
                      </a:pPr>
                      <a:r>
                        <a:rPr lang="en-GB" sz="1000" dirty="0">
                          <a:effectLst/>
                        </a:rPr>
                        <a:t>COIL LO1</a:t>
                      </a:r>
                    </a:p>
                    <a:p>
                      <a:pPr>
                        <a:lnSpc>
                          <a:spcPct val="115000"/>
                        </a:lnSpc>
                      </a:pPr>
                      <a:r>
                        <a:rPr lang="en-GB" sz="1000" dirty="0">
                          <a:effectLst/>
                        </a:rPr>
                        <a:t>COIL LO2</a:t>
                      </a:r>
                    </a:p>
                    <a:p>
                      <a:pPr>
                        <a:lnSpc>
                          <a:spcPct val="115000"/>
                        </a:lnSpc>
                      </a:pPr>
                      <a:r>
                        <a:rPr lang="en-GB" sz="1000" dirty="0">
                          <a:effectLst/>
                        </a:rPr>
                        <a:t>COIL LO3</a:t>
                      </a:r>
                      <a:endParaRPr lang="en-GB" sz="1000" dirty="0">
                        <a:solidFill>
                          <a:srgbClr val="000000"/>
                        </a:solidFill>
                        <a:effectLst/>
                        <a:latin typeface="Arial" panose="020B0604020202020204" pitchFamily="34" charset="0"/>
                        <a:ea typeface="Arial" panose="020B0604020202020204" pitchFamily="34" charset="0"/>
                      </a:endParaRPr>
                    </a:p>
                  </a:txBody>
                  <a:tcPr marL="29392" marR="29392" marT="29392" marB="29392"/>
                </a:tc>
                <a:tc>
                  <a:txBody>
                    <a:bodyPr/>
                    <a:lstStyle/>
                    <a:p>
                      <a:pPr>
                        <a:lnSpc>
                          <a:spcPct val="115000"/>
                        </a:lnSpc>
                      </a:pPr>
                      <a:r>
                        <a:rPr lang="en-GB" sz="1000" dirty="0">
                          <a:effectLst/>
                        </a:rPr>
                        <a:t>COIL LO1, LO2, etc</a:t>
                      </a:r>
                      <a:endParaRPr lang="en-GB" sz="1000" dirty="0">
                        <a:solidFill>
                          <a:srgbClr val="000000"/>
                        </a:solidFill>
                        <a:effectLst/>
                        <a:latin typeface="Arial" panose="020B0604020202020204" pitchFamily="34" charset="0"/>
                        <a:ea typeface="Arial" panose="020B0604020202020204" pitchFamily="34" charset="0"/>
                      </a:endParaRPr>
                    </a:p>
                  </a:txBody>
                  <a:tcPr marL="29392" marR="29392" marT="29392" marB="29392"/>
                </a:tc>
                <a:extLst>
                  <a:ext uri="{0D108BD9-81ED-4DB2-BD59-A6C34878D82A}">
                    <a16:rowId xmlns:a16="http://schemas.microsoft.com/office/drawing/2014/main" val="2514627315"/>
                  </a:ext>
                </a:extLst>
              </a:tr>
            </a:tbl>
          </a:graphicData>
        </a:graphic>
      </p:graphicFrame>
    </p:spTree>
    <p:extLst>
      <p:ext uri="{BB962C8B-B14F-4D97-AF65-F5344CB8AC3E}">
        <p14:creationId xmlns:p14="http://schemas.microsoft.com/office/powerpoint/2010/main" val="1682771618"/>
      </p:ext>
    </p:extLst>
  </p:cSld>
  <p:clrMapOvr>
    <a:masterClrMapping/>
  </p:clrMapOvr>
  <mc:AlternateContent xmlns:mc="http://schemas.openxmlformats.org/markup-compatibility/2006" xmlns:p14="http://schemas.microsoft.com/office/powerpoint/2010/main">
    <mc:Choice Requires="p14">
      <p:transition p14:dur="250" advTm="20000">
        <p:wipe/>
      </p:transition>
    </mc:Choice>
    <mc:Fallback xmlns="">
      <p:transition advTm="20000">
        <p:wip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3"/>
          <p:cNvSpPr txBox="1">
            <a:spLocks noGrp="1"/>
          </p:cNvSpPr>
          <p:nvPr>
            <p:ph type="title"/>
          </p:nvPr>
        </p:nvSpPr>
        <p:spPr>
          <a:xfrm>
            <a:off x="241825" y="1196898"/>
            <a:ext cx="1878228" cy="189392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800" dirty="0">
                <a:solidFill>
                  <a:srgbClr val="11144F"/>
                </a:solidFill>
                <a:latin typeface="Calibri" panose="020F0502020204030204" pitchFamily="34" charset="0"/>
                <a:cs typeface="Calibri" panose="020F0502020204030204" pitchFamily="34" charset="0"/>
              </a:rPr>
              <a:t>Proposed Structure for the Workshops</a:t>
            </a:r>
            <a:endParaRPr sz="2800" dirty="0">
              <a:solidFill>
                <a:srgbClr val="11144F"/>
              </a:solidFill>
              <a:latin typeface="Calibri" panose="020F0502020204030204" pitchFamily="34" charset="0"/>
              <a:cs typeface="Calibri" panose="020F0502020204030204" pitchFamily="34" charset="0"/>
            </a:endParaRPr>
          </a:p>
        </p:txBody>
      </p:sp>
      <p:sp>
        <p:nvSpPr>
          <p:cNvPr id="186" name="Google Shape;186;p23"/>
          <p:cNvSpPr txBox="1">
            <a:spLocks noGrp="1"/>
          </p:cNvSpPr>
          <p:nvPr>
            <p:ph type="body" idx="1"/>
          </p:nvPr>
        </p:nvSpPr>
        <p:spPr>
          <a:xfrm>
            <a:off x="2221932" y="-118230"/>
            <a:ext cx="6922068" cy="5261730"/>
          </a:xfrm>
          <a:prstGeom prst="rect">
            <a:avLst/>
          </a:prstGeom>
        </p:spPr>
        <p:txBody>
          <a:bodyPr spcFirstLastPara="1" wrap="square" lIns="91425" tIns="91425" rIns="91425" bIns="91425" anchor="t" anchorCtr="0">
            <a:noAutofit/>
          </a:bodyPr>
          <a:lstStyle/>
          <a:p>
            <a:pPr marL="0" lvl="0" indent="0">
              <a:buNone/>
            </a:pPr>
            <a:r>
              <a:rPr lang="en-GB" sz="1600" b="1" dirty="0">
                <a:solidFill>
                  <a:schemeClr val="tx1"/>
                </a:solidFill>
              </a:rPr>
              <a:t>Part 1 – Rationales, Definitions, Requirements, Models, and Processes</a:t>
            </a:r>
          </a:p>
          <a:p>
            <a:pPr marL="0" lvl="0" indent="0">
              <a:buNone/>
            </a:pPr>
            <a:r>
              <a:rPr lang="en-GB" sz="1200" dirty="0">
                <a:solidFill>
                  <a:schemeClr val="tx1"/>
                </a:solidFill>
              </a:rPr>
              <a:t>What is Inter-Cultural Competence (ICC) ? – Rationales and Benefits - Definition, Requisites and Models for COIL – </a:t>
            </a:r>
            <a:r>
              <a:rPr lang="en-GB" sz="1200" u="sng" dirty="0">
                <a:solidFill>
                  <a:schemeClr val="tx1"/>
                </a:solidFill>
              </a:rPr>
              <a:t>Getting Started</a:t>
            </a:r>
            <a:r>
              <a:rPr lang="en-GB" sz="1200" dirty="0">
                <a:solidFill>
                  <a:schemeClr val="tx1"/>
                </a:solidFill>
              </a:rPr>
              <a:t>: Lessons Learnt and Pitfalls; Process for Building Capacity and Capabilities  </a:t>
            </a:r>
          </a:p>
          <a:p>
            <a:pPr marL="0" lvl="0" indent="0">
              <a:buNone/>
            </a:pPr>
            <a:endParaRPr lang="en-GB" sz="800" dirty="0">
              <a:solidFill>
                <a:schemeClr val="tx1"/>
              </a:solidFill>
            </a:endParaRPr>
          </a:p>
          <a:p>
            <a:pPr marL="0" lvl="0" indent="0">
              <a:buNone/>
            </a:pPr>
            <a:r>
              <a:rPr lang="en-GB" sz="1600" b="1" dirty="0">
                <a:solidFill>
                  <a:schemeClr val="tx1"/>
                </a:solidFill>
              </a:rPr>
              <a:t>Part 2 – Theoretical Foundations and Conceptual Toolkits</a:t>
            </a:r>
          </a:p>
          <a:p>
            <a:pPr marL="0" lvl="0" indent="0">
              <a:buNone/>
            </a:pPr>
            <a:r>
              <a:rPr lang="en-GB" sz="1200" i="1" dirty="0">
                <a:solidFill>
                  <a:schemeClr val="tx1"/>
                </a:solidFill>
              </a:rPr>
              <a:t>Internationalising the Academic Self </a:t>
            </a:r>
            <a:r>
              <a:rPr lang="en-GB" sz="1200" dirty="0">
                <a:solidFill>
                  <a:schemeClr val="tx1"/>
                </a:solidFill>
              </a:rPr>
              <a:t>– Conceptual Frameworks and Toolkits: 1. Team Formation and Effectiveness; 2. Cultural Values and Dimensions; 3. Cultural Profiling and Attitudinal Shifts</a:t>
            </a:r>
          </a:p>
          <a:p>
            <a:pPr marL="0" lvl="0" indent="0">
              <a:buNone/>
            </a:pPr>
            <a:endParaRPr lang="en-GB" sz="800" dirty="0">
              <a:solidFill>
                <a:schemeClr val="tx1"/>
              </a:solidFill>
            </a:endParaRPr>
          </a:p>
          <a:p>
            <a:pPr marL="0" lvl="0" indent="0">
              <a:buNone/>
            </a:pPr>
            <a:r>
              <a:rPr lang="en-GB" sz="1600" b="1" dirty="0">
                <a:solidFill>
                  <a:schemeClr val="tx1"/>
                </a:solidFill>
              </a:rPr>
              <a:t>Part 3 -  Guidelines for Building a COIL Programme/Project</a:t>
            </a:r>
          </a:p>
          <a:p>
            <a:pPr marL="0" indent="0">
              <a:buNone/>
            </a:pPr>
            <a:r>
              <a:rPr lang="en-GB" sz="1200" dirty="0">
                <a:solidFill>
                  <a:schemeClr val="tx1"/>
                </a:solidFill>
              </a:rPr>
              <a:t>Constructive Alignment for TLA - Internationalising Learning Outcomes (ILOs) – Choosing Online Activities, Outputs and Tools – Determining International Outputs and Outcomes</a:t>
            </a:r>
          </a:p>
          <a:p>
            <a:pPr marL="0" lvl="0" indent="0">
              <a:buNone/>
            </a:pPr>
            <a:endParaRPr lang="en-GB" sz="800" dirty="0">
              <a:solidFill>
                <a:schemeClr val="tx1"/>
              </a:solidFill>
            </a:endParaRPr>
          </a:p>
          <a:p>
            <a:pPr marL="0" lvl="0" indent="0">
              <a:buNone/>
            </a:pPr>
            <a:r>
              <a:rPr lang="en-GB" sz="1600" b="1" dirty="0">
                <a:solidFill>
                  <a:schemeClr val="tx1"/>
                </a:solidFill>
              </a:rPr>
              <a:t>Part 4 - Practical Tips for Synchronous and Asynchronous VE </a:t>
            </a:r>
          </a:p>
          <a:p>
            <a:pPr marL="0" lvl="0" indent="0">
              <a:buNone/>
            </a:pPr>
            <a:r>
              <a:rPr lang="en-GB" sz="1200" dirty="0">
                <a:solidFill>
                  <a:schemeClr val="tx1"/>
                </a:solidFill>
              </a:rPr>
              <a:t>Common Challenges and Remedial or Mitigating Strategies for Effective and Appropriate Peer-to-Peer Engagement</a:t>
            </a:r>
          </a:p>
          <a:p>
            <a:pPr marL="0" lvl="0" indent="0">
              <a:buNone/>
            </a:pPr>
            <a:endParaRPr lang="en-GB" sz="800" dirty="0">
              <a:solidFill>
                <a:schemeClr val="tx1"/>
              </a:solidFill>
            </a:endParaRPr>
          </a:p>
          <a:p>
            <a:pPr marL="0" lvl="0" indent="0">
              <a:buNone/>
            </a:pPr>
            <a:r>
              <a:rPr lang="en-GB" sz="1600" b="1" dirty="0">
                <a:solidFill>
                  <a:schemeClr val="tx1"/>
                </a:solidFill>
              </a:rPr>
              <a:t>(Part 5 – Selected Examples of COIL Framework and Projects)</a:t>
            </a:r>
          </a:p>
          <a:p>
            <a:pPr marL="0" lvl="0" indent="0">
              <a:buNone/>
            </a:pPr>
            <a:endParaRPr lang="en-GB" sz="800" b="1" dirty="0">
              <a:solidFill>
                <a:schemeClr val="tx1"/>
              </a:solidFill>
            </a:endParaRPr>
          </a:p>
          <a:p>
            <a:pPr marL="0" lvl="0" indent="0">
              <a:buNone/>
            </a:pPr>
            <a:r>
              <a:rPr lang="en-GB" sz="1600" b="1" dirty="0">
                <a:solidFill>
                  <a:schemeClr val="tx1"/>
                </a:solidFill>
              </a:rPr>
              <a:t>Part 6 – Towards an Action Plan?</a:t>
            </a:r>
            <a:endParaRPr sz="1600" b="1" dirty="0">
              <a:solidFill>
                <a:schemeClr val="tx1"/>
              </a:solidFill>
            </a:endParaRPr>
          </a:p>
        </p:txBody>
      </p:sp>
      <p:pic>
        <p:nvPicPr>
          <p:cNvPr id="6" name="object 14">
            <a:extLst>
              <a:ext uri="{FF2B5EF4-FFF2-40B4-BE49-F238E27FC236}">
                <a16:creationId xmlns:a16="http://schemas.microsoft.com/office/drawing/2014/main" id="{522680E3-8E46-497D-B648-2C2C88EFF4BF}"/>
              </a:ext>
            </a:extLst>
          </p:cNvPr>
          <p:cNvPicPr/>
          <p:nvPr/>
        </p:nvPicPr>
        <p:blipFill>
          <a:blip r:embed="rId3" cstate="screen">
            <a:extLst>
              <a:ext uri="{28A0092B-C50C-407E-A947-70E740481C1C}">
                <a14:useLocalDpi xmlns:a14="http://schemas.microsoft.com/office/drawing/2010/main"/>
              </a:ext>
            </a:extLst>
          </a:blip>
          <a:stretch>
            <a:fillRect/>
          </a:stretch>
        </p:blipFill>
        <p:spPr>
          <a:xfrm>
            <a:off x="415515" y="4614913"/>
            <a:ext cx="1575730" cy="410357"/>
          </a:xfrm>
          <a:prstGeom prst="rect">
            <a:avLst/>
          </a:prstGeom>
        </p:spPr>
      </p:pic>
      <p:sp>
        <p:nvSpPr>
          <p:cNvPr id="7" name="Rectangle 6">
            <a:extLst>
              <a:ext uri="{FF2B5EF4-FFF2-40B4-BE49-F238E27FC236}">
                <a16:creationId xmlns:a16="http://schemas.microsoft.com/office/drawing/2014/main" id="{32520783-1D9C-45DF-BBC1-479D9FEB80C6}"/>
              </a:ext>
            </a:extLst>
          </p:cNvPr>
          <p:cNvSpPr/>
          <p:nvPr/>
        </p:nvSpPr>
        <p:spPr>
          <a:xfrm>
            <a:off x="0" y="0"/>
            <a:ext cx="184826" cy="5143500"/>
          </a:xfrm>
          <a:prstGeom prst="rect">
            <a:avLst/>
          </a:prstGeom>
          <a:solidFill>
            <a:srgbClr val="111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1080233"/>
      </p:ext>
    </p:extLst>
  </p:cSld>
  <p:clrMapOvr>
    <a:masterClrMapping/>
  </p:clrMapOvr>
  <mc:AlternateContent xmlns:mc="http://schemas.openxmlformats.org/markup-compatibility/2006" xmlns:p14="http://schemas.microsoft.com/office/powerpoint/2010/main">
    <mc:Choice Requires="p14">
      <p:transition p14:dur="250" advTm="20000">
        <p:wipe/>
      </p:transition>
    </mc:Choice>
    <mc:Fallback xmlns="">
      <p:transition advTm="20000">
        <p:wip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3"/>
          <p:cNvSpPr txBox="1">
            <a:spLocks noGrp="1"/>
          </p:cNvSpPr>
          <p:nvPr>
            <p:ph type="title"/>
          </p:nvPr>
        </p:nvSpPr>
        <p:spPr>
          <a:xfrm>
            <a:off x="315614" y="237894"/>
            <a:ext cx="2166838" cy="3843454"/>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2800" dirty="0">
                <a:solidFill>
                  <a:srgbClr val="11144F"/>
                </a:solidFill>
                <a:latin typeface="Calibri" panose="020F0502020204030204" pitchFamily="34" charset="0"/>
                <a:cs typeface="Calibri" panose="020F0502020204030204" pitchFamily="34" charset="0"/>
              </a:rPr>
              <a:t>Training Workshops</a:t>
            </a:r>
            <a:br>
              <a:rPr lang="en-GB" sz="2800" dirty="0">
                <a:solidFill>
                  <a:srgbClr val="11144F"/>
                </a:solidFill>
                <a:latin typeface="Calibri" panose="020F0502020204030204" pitchFamily="34" charset="0"/>
                <a:cs typeface="Calibri" panose="020F0502020204030204" pitchFamily="34" charset="0"/>
              </a:rPr>
            </a:br>
            <a:br>
              <a:rPr lang="en-GB" sz="2800" dirty="0">
                <a:solidFill>
                  <a:srgbClr val="11144F"/>
                </a:solidFill>
                <a:latin typeface="Calibri" panose="020F0502020204030204" pitchFamily="34" charset="0"/>
                <a:cs typeface="Calibri" panose="020F0502020204030204" pitchFamily="34" charset="0"/>
              </a:rPr>
            </a:br>
            <a:r>
              <a:rPr lang="en-GB" sz="2800" dirty="0">
                <a:solidFill>
                  <a:srgbClr val="11144F"/>
                </a:solidFill>
                <a:latin typeface="Calibri" panose="020F0502020204030204" pitchFamily="34" charset="0"/>
                <a:cs typeface="Calibri" panose="020F0502020204030204" pitchFamily="34" charset="0"/>
              </a:rPr>
              <a:t>July 12</a:t>
            </a:r>
            <a:r>
              <a:rPr lang="en-GB" sz="2800" baseline="30000" dirty="0">
                <a:solidFill>
                  <a:srgbClr val="11144F"/>
                </a:solidFill>
                <a:latin typeface="Calibri" panose="020F0502020204030204" pitchFamily="34" charset="0"/>
                <a:cs typeface="Calibri" panose="020F0502020204030204" pitchFamily="34" charset="0"/>
              </a:rPr>
              <a:t>th</a:t>
            </a:r>
            <a:r>
              <a:rPr lang="en-GB" sz="2800" dirty="0">
                <a:solidFill>
                  <a:srgbClr val="11144F"/>
                </a:solidFill>
                <a:latin typeface="Calibri" panose="020F0502020204030204" pitchFamily="34" charset="0"/>
                <a:cs typeface="Calibri" panose="020F0502020204030204" pitchFamily="34" charset="0"/>
              </a:rPr>
              <a:t> 2022</a:t>
            </a:r>
            <a:br>
              <a:rPr lang="en-GB" sz="2800" dirty="0">
                <a:solidFill>
                  <a:srgbClr val="11144F"/>
                </a:solidFill>
                <a:latin typeface="Calibri" panose="020F0502020204030204" pitchFamily="34" charset="0"/>
                <a:cs typeface="Calibri" panose="020F0502020204030204" pitchFamily="34" charset="0"/>
              </a:rPr>
            </a:br>
            <a:br>
              <a:rPr lang="en-GB" sz="2800" dirty="0">
                <a:solidFill>
                  <a:srgbClr val="11144F"/>
                </a:solidFill>
                <a:latin typeface="Calibri" panose="020F0502020204030204" pitchFamily="34" charset="0"/>
                <a:cs typeface="Calibri" panose="020F0502020204030204" pitchFamily="34" charset="0"/>
              </a:rPr>
            </a:br>
            <a:r>
              <a:rPr lang="en-GB" sz="2800" dirty="0">
                <a:solidFill>
                  <a:srgbClr val="11144F"/>
                </a:solidFill>
                <a:latin typeface="Calibri" panose="020F0502020204030204" pitchFamily="34" charset="0"/>
                <a:cs typeface="Calibri" panose="020F0502020204030204" pitchFamily="34" charset="0"/>
              </a:rPr>
              <a:t>Aims of the Intro Session</a:t>
            </a:r>
            <a:endParaRPr sz="2800" dirty="0">
              <a:solidFill>
                <a:srgbClr val="11144F"/>
              </a:solidFill>
              <a:latin typeface="Calibri" panose="020F0502020204030204" pitchFamily="34" charset="0"/>
              <a:cs typeface="Calibri" panose="020F0502020204030204" pitchFamily="34" charset="0"/>
            </a:endParaRPr>
          </a:p>
        </p:txBody>
      </p:sp>
      <p:sp>
        <p:nvSpPr>
          <p:cNvPr id="186" name="Google Shape;186;p23"/>
          <p:cNvSpPr txBox="1">
            <a:spLocks noGrp="1"/>
          </p:cNvSpPr>
          <p:nvPr>
            <p:ph type="body" idx="1"/>
          </p:nvPr>
        </p:nvSpPr>
        <p:spPr>
          <a:xfrm>
            <a:off x="2765502" y="0"/>
            <a:ext cx="6378498" cy="5143500"/>
          </a:xfrm>
          <a:prstGeom prst="rect">
            <a:avLst/>
          </a:prstGeom>
        </p:spPr>
        <p:txBody>
          <a:bodyPr spcFirstLastPara="1" wrap="square" lIns="91425" tIns="91425" rIns="91425" bIns="91425" anchor="t" anchorCtr="0">
            <a:noAutofit/>
          </a:bodyPr>
          <a:lstStyle/>
          <a:p>
            <a:pPr marL="0" lvl="0" indent="0">
              <a:buNone/>
            </a:pPr>
            <a:r>
              <a:rPr lang="en-GB" sz="1400" u="sng" dirty="0">
                <a:solidFill>
                  <a:schemeClr val="tx1"/>
                </a:solidFill>
              </a:rPr>
              <a:t>Aim 1</a:t>
            </a:r>
            <a:r>
              <a:rPr lang="en-GB" sz="1400" dirty="0">
                <a:solidFill>
                  <a:schemeClr val="tx1"/>
                </a:solidFill>
              </a:rPr>
              <a:t>: To gain a better understanding of how Inter-Cultural Competence (ICC) can be defined, and what its key tenets are, and how ICC can be organically acquired. </a:t>
            </a:r>
          </a:p>
          <a:p>
            <a:pPr marL="0" lvl="0" indent="0">
              <a:buNone/>
            </a:pPr>
            <a:endParaRPr lang="en-GB" sz="800" dirty="0">
              <a:solidFill>
                <a:schemeClr val="tx1"/>
              </a:solidFill>
            </a:endParaRPr>
          </a:p>
          <a:p>
            <a:pPr marL="0" lvl="0" indent="0">
              <a:buNone/>
            </a:pPr>
            <a:r>
              <a:rPr lang="en-GB" sz="1400" u="sng" dirty="0">
                <a:solidFill>
                  <a:schemeClr val="tx1"/>
                </a:solidFill>
              </a:rPr>
              <a:t>Aim 2</a:t>
            </a:r>
            <a:r>
              <a:rPr lang="en-GB" sz="1400" dirty="0">
                <a:solidFill>
                  <a:schemeClr val="tx1"/>
                </a:solidFill>
              </a:rPr>
              <a:t>: To be able to articulate some of the rationales for embedding ICC in HE curricula and the multilevel benefits for key stakeholders. </a:t>
            </a:r>
          </a:p>
          <a:p>
            <a:pPr marL="0" lvl="0" indent="0">
              <a:buNone/>
            </a:pPr>
            <a:endParaRPr lang="en-GB" sz="800" dirty="0">
              <a:solidFill>
                <a:schemeClr val="tx1"/>
              </a:solidFill>
            </a:endParaRPr>
          </a:p>
          <a:p>
            <a:pPr marL="0" lvl="0" indent="0">
              <a:buNone/>
            </a:pPr>
            <a:r>
              <a:rPr lang="en-GB" sz="1400" u="sng" dirty="0">
                <a:solidFill>
                  <a:schemeClr val="tx1"/>
                </a:solidFill>
              </a:rPr>
              <a:t>Aim 3</a:t>
            </a:r>
            <a:r>
              <a:rPr lang="en-GB" sz="1400" dirty="0">
                <a:solidFill>
                  <a:schemeClr val="tx1"/>
                </a:solidFill>
              </a:rPr>
              <a:t>: To gain a critical understanding of what the COIL framework is, its pre-requisites and different models/types for internationalising the curriculum.</a:t>
            </a:r>
          </a:p>
          <a:p>
            <a:pPr marL="0" lvl="0" indent="0">
              <a:buNone/>
            </a:pPr>
            <a:endParaRPr lang="en-GB" sz="800" u="sng" dirty="0">
              <a:solidFill>
                <a:schemeClr val="tx1"/>
              </a:solidFill>
            </a:endParaRPr>
          </a:p>
          <a:p>
            <a:pPr marL="0" lvl="0" indent="0">
              <a:buNone/>
            </a:pPr>
            <a:r>
              <a:rPr lang="en-GB" sz="1400" u="sng" dirty="0">
                <a:solidFill>
                  <a:schemeClr val="tx1"/>
                </a:solidFill>
              </a:rPr>
              <a:t>Aim 4</a:t>
            </a:r>
            <a:r>
              <a:rPr lang="en-GB" sz="1400" dirty="0">
                <a:solidFill>
                  <a:schemeClr val="tx1"/>
                </a:solidFill>
              </a:rPr>
              <a:t>: To identify important institutional conditions and academic development stages for COIL to be fostered successfully in HEIs, drawing on lessons learnt and pitfalls (and examples from practice)</a:t>
            </a:r>
            <a:endParaRPr lang="en-GB" sz="1400" i="1" dirty="0">
              <a:solidFill>
                <a:schemeClr val="tx1"/>
              </a:solidFill>
            </a:endParaRPr>
          </a:p>
          <a:p>
            <a:pPr marL="0" lvl="0" indent="0">
              <a:buNone/>
            </a:pPr>
            <a:endParaRPr lang="en-GB" sz="800" dirty="0">
              <a:solidFill>
                <a:schemeClr val="tx1"/>
              </a:solidFill>
            </a:endParaRPr>
          </a:p>
          <a:p>
            <a:pPr marL="0" lvl="0" indent="0">
              <a:buNone/>
            </a:pPr>
            <a:r>
              <a:rPr lang="en-GB" sz="1400" u="sng" dirty="0">
                <a:solidFill>
                  <a:schemeClr val="tx1"/>
                </a:solidFill>
              </a:rPr>
              <a:t>Aim 5</a:t>
            </a:r>
            <a:r>
              <a:rPr lang="en-GB" sz="1400" dirty="0">
                <a:solidFill>
                  <a:schemeClr val="tx1"/>
                </a:solidFill>
              </a:rPr>
              <a:t>: To explore a possible approach for developing and delivering a Third Space COIL program that includes understanding and respecting cultural similarities and differences in cross-cultural patterns of communication and collaboration, and addresses differentiated linguistic and digital literacies</a:t>
            </a:r>
            <a:endParaRPr lang="en-GB" sz="800" dirty="0">
              <a:solidFill>
                <a:schemeClr val="tx1"/>
              </a:solidFill>
            </a:endParaRPr>
          </a:p>
        </p:txBody>
      </p:sp>
      <p:pic>
        <p:nvPicPr>
          <p:cNvPr id="6" name="object 14">
            <a:extLst>
              <a:ext uri="{FF2B5EF4-FFF2-40B4-BE49-F238E27FC236}">
                <a16:creationId xmlns:a16="http://schemas.microsoft.com/office/drawing/2014/main" id="{522680E3-8E46-497D-B648-2C2C88EFF4BF}"/>
              </a:ext>
            </a:extLst>
          </p:cNvPr>
          <p:cNvPicPr/>
          <p:nvPr/>
        </p:nvPicPr>
        <p:blipFill>
          <a:blip r:embed="rId3" cstate="screen">
            <a:extLst>
              <a:ext uri="{28A0092B-C50C-407E-A947-70E740481C1C}">
                <a14:useLocalDpi xmlns:a14="http://schemas.microsoft.com/office/drawing/2010/main"/>
              </a:ext>
            </a:extLst>
          </a:blip>
          <a:stretch>
            <a:fillRect/>
          </a:stretch>
        </p:blipFill>
        <p:spPr>
          <a:xfrm>
            <a:off x="415515" y="4614913"/>
            <a:ext cx="1575730" cy="410357"/>
          </a:xfrm>
          <a:prstGeom prst="rect">
            <a:avLst/>
          </a:prstGeom>
        </p:spPr>
      </p:pic>
      <p:sp>
        <p:nvSpPr>
          <p:cNvPr id="7" name="Rectangle 6">
            <a:extLst>
              <a:ext uri="{FF2B5EF4-FFF2-40B4-BE49-F238E27FC236}">
                <a16:creationId xmlns:a16="http://schemas.microsoft.com/office/drawing/2014/main" id="{32520783-1D9C-45DF-BBC1-479D9FEB80C6}"/>
              </a:ext>
            </a:extLst>
          </p:cNvPr>
          <p:cNvSpPr/>
          <p:nvPr/>
        </p:nvSpPr>
        <p:spPr>
          <a:xfrm>
            <a:off x="0" y="0"/>
            <a:ext cx="184826" cy="5143500"/>
          </a:xfrm>
          <a:prstGeom prst="rect">
            <a:avLst/>
          </a:prstGeom>
          <a:solidFill>
            <a:srgbClr val="111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91501260"/>
      </p:ext>
    </p:extLst>
  </p:cSld>
  <p:clrMapOvr>
    <a:masterClrMapping/>
  </p:clrMapOvr>
  <mc:AlternateContent xmlns:mc="http://schemas.openxmlformats.org/markup-compatibility/2006" xmlns:p14="http://schemas.microsoft.com/office/powerpoint/2010/main">
    <mc:Choice Requires="p14">
      <p:transition p14:dur="250" advTm="20000">
        <p:wipe/>
      </p:transition>
    </mc:Choice>
    <mc:Fallback xmlns="">
      <p:transition advTm="20000">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3"/>
          <p:cNvSpPr txBox="1">
            <a:spLocks noGrp="1"/>
          </p:cNvSpPr>
          <p:nvPr>
            <p:ph type="title"/>
          </p:nvPr>
        </p:nvSpPr>
        <p:spPr>
          <a:xfrm>
            <a:off x="263575" y="743415"/>
            <a:ext cx="2166838" cy="279523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2800" dirty="0">
                <a:solidFill>
                  <a:srgbClr val="11144F"/>
                </a:solidFill>
                <a:latin typeface="Calibri" panose="020F0502020204030204" pitchFamily="34" charset="0"/>
                <a:cs typeface="Calibri" panose="020F0502020204030204" pitchFamily="34" charset="0"/>
              </a:rPr>
              <a:t>Training Workshops</a:t>
            </a:r>
            <a:br>
              <a:rPr lang="en-GB" sz="2800" dirty="0">
                <a:solidFill>
                  <a:srgbClr val="11144F"/>
                </a:solidFill>
                <a:latin typeface="Calibri" panose="020F0502020204030204" pitchFamily="34" charset="0"/>
                <a:cs typeface="Calibri" panose="020F0502020204030204" pitchFamily="34" charset="0"/>
              </a:rPr>
            </a:br>
            <a:br>
              <a:rPr lang="en-GB" sz="2800" dirty="0">
                <a:solidFill>
                  <a:srgbClr val="11144F"/>
                </a:solidFill>
                <a:latin typeface="Calibri" panose="020F0502020204030204" pitchFamily="34" charset="0"/>
                <a:cs typeface="Calibri" panose="020F0502020204030204" pitchFamily="34" charset="0"/>
              </a:rPr>
            </a:br>
            <a:endParaRPr sz="2800" dirty="0">
              <a:solidFill>
                <a:srgbClr val="11144F"/>
              </a:solidFill>
              <a:latin typeface="Calibri" panose="020F0502020204030204" pitchFamily="34" charset="0"/>
              <a:cs typeface="Calibri" panose="020F0502020204030204" pitchFamily="34" charset="0"/>
            </a:endParaRPr>
          </a:p>
        </p:txBody>
      </p:sp>
      <p:sp>
        <p:nvSpPr>
          <p:cNvPr id="186" name="Google Shape;186;p23"/>
          <p:cNvSpPr txBox="1">
            <a:spLocks noGrp="1"/>
          </p:cNvSpPr>
          <p:nvPr>
            <p:ph type="body" idx="1"/>
          </p:nvPr>
        </p:nvSpPr>
        <p:spPr>
          <a:xfrm>
            <a:off x="2869580" y="0"/>
            <a:ext cx="6274420" cy="5143500"/>
          </a:xfrm>
          <a:prstGeom prst="rect">
            <a:avLst/>
          </a:prstGeom>
        </p:spPr>
        <p:txBody>
          <a:bodyPr spcFirstLastPara="1" wrap="square" lIns="91425" tIns="91425" rIns="91425" bIns="91425" anchor="t" anchorCtr="0">
            <a:noAutofit/>
          </a:bodyPr>
          <a:lstStyle/>
          <a:p>
            <a:pPr marL="0" indent="0">
              <a:buNone/>
            </a:pPr>
            <a:r>
              <a:rPr lang="en-GB" sz="3000" b="1" dirty="0">
                <a:solidFill>
                  <a:schemeClr val="tx1"/>
                </a:solidFill>
              </a:rPr>
              <a:t>COIL Training – Half Day 1</a:t>
            </a:r>
          </a:p>
          <a:p>
            <a:pPr marL="0" indent="0">
              <a:buNone/>
            </a:pPr>
            <a:endParaRPr lang="en-GB" sz="400" dirty="0">
              <a:solidFill>
                <a:schemeClr val="tx1"/>
              </a:solidFill>
            </a:endParaRPr>
          </a:p>
          <a:p>
            <a:pPr marL="171450" indent="-171450">
              <a:buClr>
                <a:schemeClr val="tx1"/>
              </a:buClr>
              <a:buFont typeface="Wingdings" panose="05000000000000000000" pitchFamily="2" charset="2"/>
              <a:buChar char="Ø"/>
            </a:pPr>
            <a:r>
              <a:rPr lang="en-GB" sz="2400" dirty="0">
                <a:solidFill>
                  <a:schemeClr val="tx1"/>
                </a:solidFill>
              </a:rPr>
              <a:t> </a:t>
            </a:r>
            <a:r>
              <a:rPr lang="en-GB" sz="2000" b="1" dirty="0">
                <a:solidFill>
                  <a:schemeClr val="tx1"/>
                </a:solidFill>
              </a:rPr>
              <a:t>Introduction</a:t>
            </a:r>
          </a:p>
          <a:p>
            <a:pPr marL="800100" lvl="1">
              <a:buClr>
                <a:schemeClr val="tx1"/>
              </a:buClr>
              <a:buFont typeface="Wingdings" panose="05000000000000000000" pitchFamily="2" charset="2"/>
              <a:buChar char="§"/>
            </a:pPr>
            <a:r>
              <a:rPr lang="en-GB" sz="1600" dirty="0">
                <a:solidFill>
                  <a:schemeClr val="tx1"/>
                </a:solidFill>
              </a:rPr>
              <a:t>Participants introduce themselves including their individual aims for engaging in this project</a:t>
            </a:r>
          </a:p>
          <a:p>
            <a:pPr marL="800100" lvl="1">
              <a:buClr>
                <a:schemeClr val="tx1"/>
              </a:buClr>
              <a:buFont typeface="Wingdings" panose="05000000000000000000" pitchFamily="2" charset="2"/>
              <a:buChar char="§"/>
            </a:pPr>
            <a:r>
              <a:rPr lang="en-GB" sz="1600" dirty="0">
                <a:solidFill>
                  <a:schemeClr val="tx1"/>
                </a:solidFill>
              </a:rPr>
              <a:t>Data Protection and Consent to Share Personal Details</a:t>
            </a:r>
          </a:p>
          <a:p>
            <a:pPr marL="457200" lvl="1" indent="0">
              <a:buClr>
                <a:schemeClr val="tx1"/>
              </a:buClr>
              <a:buNone/>
            </a:pPr>
            <a:endParaRPr lang="en-GB" sz="400" dirty="0">
              <a:solidFill>
                <a:schemeClr val="tx1"/>
              </a:solidFill>
            </a:endParaRPr>
          </a:p>
          <a:p>
            <a:pPr marL="171450" indent="-171450">
              <a:buClr>
                <a:schemeClr val="tx1"/>
              </a:buClr>
              <a:buFont typeface="Wingdings" panose="05000000000000000000" pitchFamily="2" charset="2"/>
              <a:buChar char="Ø"/>
            </a:pPr>
            <a:r>
              <a:rPr lang="en-GB" sz="2400" dirty="0">
                <a:solidFill>
                  <a:schemeClr val="tx1"/>
                </a:solidFill>
              </a:rPr>
              <a:t> </a:t>
            </a:r>
            <a:r>
              <a:rPr lang="en-GB" sz="2000" b="1" dirty="0">
                <a:solidFill>
                  <a:schemeClr val="tx1"/>
                </a:solidFill>
              </a:rPr>
              <a:t>Aims of Day 1</a:t>
            </a:r>
          </a:p>
          <a:p>
            <a:pPr marL="0" indent="0">
              <a:buClr>
                <a:schemeClr val="tx1"/>
              </a:buClr>
              <a:buNone/>
            </a:pPr>
            <a:endParaRPr lang="en-GB" sz="600" dirty="0">
              <a:solidFill>
                <a:schemeClr val="tx1"/>
              </a:solidFill>
            </a:endParaRPr>
          </a:p>
          <a:p>
            <a:pPr marL="800100" lvl="1">
              <a:buClr>
                <a:schemeClr val="tx1"/>
              </a:buClr>
              <a:buFont typeface="Wingdings" panose="05000000000000000000" pitchFamily="2" charset="2"/>
              <a:buChar char="§"/>
            </a:pPr>
            <a:r>
              <a:rPr lang="en-GB" sz="1600" b="1" dirty="0">
                <a:solidFill>
                  <a:schemeClr val="tx1"/>
                </a:solidFill>
              </a:rPr>
              <a:t>Summary of Part 1 </a:t>
            </a:r>
            <a:r>
              <a:rPr lang="en-GB" sz="1600" dirty="0">
                <a:solidFill>
                  <a:schemeClr val="tx1"/>
                </a:solidFill>
              </a:rPr>
              <a:t>(The Intro session)</a:t>
            </a:r>
          </a:p>
          <a:p>
            <a:pPr marL="457200" lvl="1" indent="0">
              <a:buClr>
                <a:schemeClr val="tx1"/>
              </a:buClr>
              <a:buNone/>
            </a:pPr>
            <a:endParaRPr lang="en-GB" sz="800" dirty="0">
              <a:solidFill>
                <a:schemeClr val="tx1"/>
              </a:solidFill>
            </a:endParaRPr>
          </a:p>
          <a:p>
            <a:pPr marL="800100" lvl="1">
              <a:buClr>
                <a:schemeClr val="tx1"/>
              </a:buClr>
              <a:buFont typeface="Wingdings" panose="05000000000000000000" pitchFamily="2" charset="2"/>
              <a:buChar char="§"/>
            </a:pPr>
            <a:r>
              <a:rPr lang="en-GB" sz="1600" b="1" dirty="0">
                <a:solidFill>
                  <a:schemeClr val="tx1"/>
                </a:solidFill>
              </a:rPr>
              <a:t>Part 2 </a:t>
            </a:r>
            <a:r>
              <a:rPr lang="en-GB" sz="1600" dirty="0">
                <a:solidFill>
                  <a:schemeClr val="tx1"/>
                </a:solidFill>
              </a:rPr>
              <a:t>– Theoretical Foundations and Conceptual Toolkits</a:t>
            </a:r>
          </a:p>
          <a:p>
            <a:pPr marL="457200" lvl="1" indent="0">
              <a:buClr>
                <a:schemeClr val="tx1"/>
              </a:buClr>
              <a:buNone/>
            </a:pPr>
            <a:endParaRPr lang="en-GB" sz="800" dirty="0">
              <a:solidFill>
                <a:schemeClr val="tx1"/>
              </a:solidFill>
            </a:endParaRPr>
          </a:p>
          <a:p>
            <a:pPr marL="1257300" lvl="2">
              <a:buClr>
                <a:schemeClr val="tx1"/>
              </a:buClr>
              <a:buFont typeface="Wingdings" panose="05000000000000000000" pitchFamily="2" charset="2"/>
              <a:buChar char="§"/>
            </a:pPr>
            <a:r>
              <a:rPr lang="en-GB" sz="1400" i="1" dirty="0">
                <a:solidFill>
                  <a:schemeClr val="tx1"/>
                </a:solidFill>
              </a:rPr>
              <a:t>Internationalising the Academic Self </a:t>
            </a:r>
            <a:r>
              <a:rPr lang="en-GB" sz="1400" dirty="0">
                <a:solidFill>
                  <a:schemeClr val="tx1"/>
                </a:solidFill>
              </a:rPr>
              <a:t>– Conceptual Frameworks and Toolkits: </a:t>
            </a:r>
          </a:p>
          <a:p>
            <a:pPr marL="1714500" lvl="3">
              <a:buClr>
                <a:schemeClr val="tx1"/>
              </a:buClr>
              <a:buFont typeface="Wingdings" panose="05000000000000000000" pitchFamily="2" charset="2"/>
              <a:buChar char="§"/>
            </a:pPr>
            <a:r>
              <a:rPr lang="en-GB" sz="1400" dirty="0">
                <a:solidFill>
                  <a:schemeClr val="tx1"/>
                </a:solidFill>
              </a:rPr>
              <a:t>1. Team Formation and Effectiveness; </a:t>
            </a:r>
          </a:p>
          <a:p>
            <a:pPr marL="1714500" lvl="3">
              <a:buClr>
                <a:schemeClr val="tx1"/>
              </a:buClr>
              <a:buFont typeface="Wingdings" panose="05000000000000000000" pitchFamily="2" charset="2"/>
              <a:buChar char="§"/>
            </a:pPr>
            <a:r>
              <a:rPr lang="en-GB" sz="1400" dirty="0">
                <a:solidFill>
                  <a:schemeClr val="tx1"/>
                </a:solidFill>
              </a:rPr>
              <a:t>Comfort Pause</a:t>
            </a:r>
          </a:p>
          <a:p>
            <a:pPr marL="1714500" lvl="3">
              <a:buClr>
                <a:schemeClr val="tx1"/>
              </a:buClr>
              <a:buFont typeface="Wingdings" panose="05000000000000000000" pitchFamily="2" charset="2"/>
              <a:buChar char="§"/>
            </a:pPr>
            <a:r>
              <a:rPr lang="en-GB" sz="1400" dirty="0">
                <a:solidFill>
                  <a:schemeClr val="tx1"/>
                </a:solidFill>
              </a:rPr>
              <a:t>2. Cultural Values and Dimensions; </a:t>
            </a:r>
          </a:p>
          <a:p>
            <a:pPr marL="1714500" lvl="3">
              <a:buClr>
                <a:schemeClr val="tx1"/>
              </a:buClr>
              <a:buFont typeface="Wingdings" panose="05000000000000000000" pitchFamily="2" charset="2"/>
              <a:buChar char="§"/>
            </a:pPr>
            <a:r>
              <a:rPr lang="en-GB" sz="1400" dirty="0">
                <a:solidFill>
                  <a:schemeClr val="tx1"/>
                </a:solidFill>
              </a:rPr>
              <a:t>3. Cultural Profiling and Attitudinal Shifts</a:t>
            </a:r>
          </a:p>
          <a:p>
            <a:pPr marL="800100" lvl="1">
              <a:buClr>
                <a:schemeClr val="tx1"/>
              </a:buClr>
              <a:buFont typeface="Wingdings" panose="05000000000000000000" pitchFamily="2" charset="2"/>
              <a:buChar char="§"/>
            </a:pPr>
            <a:r>
              <a:rPr lang="en-GB" sz="1600" dirty="0">
                <a:solidFill>
                  <a:schemeClr val="tx1"/>
                </a:solidFill>
              </a:rPr>
              <a:t>Evaluation questionnaire Day 1</a:t>
            </a:r>
          </a:p>
          <a:p>
            <a:pPr marL="171450" indent="-171450">
              <a:buClr>
                <a:schemeClr val="tx1"/>
              </a:buClr>
              <a:buFont typeface="Wingdings" panose="05000000000000000000" pitchFamily="2" charset="2"/>
              <a:buChar char="Ø"/>
            </a:pPr>
            <a:endParaRPr lang="en-GB" sz="2400" dirty="0">
              <a:solidFill>
                <a:schemeClr val="tx1"/>
              </a:solidFill>
            </a:endParaRPr>
          </a:p>
        </p:txBody>
      </p:sp>
      <p:pic>
        <p:nvPicPr>
          <p:cNvPr id="6" name="object 14">
            <a:extLst>
              <a:ext uri="{FF2B5EF4-FFF2-40B4-BE49-F238E27FC236}">
                <a16:creationId xmlns:a16="http://schemas.microsoft.com/office/drawing/2014/main" id="{522680E3-8E46-497D-B648-2C2C88EFF4BF}"/>
              </a:ext>
            </a:extLst>
          </p:cNvPr>
          <p:cNvPicPr/>
          <p:nvPr/>
        </p:nvPicPr>
        <p:blipFill>
          <a:blip r:embed="rId3" cstate="screen">
            <a:extLst>
              <a:ext uri="{28A0092B-C50C-407E-A947-70E740481C1C}">
                <a14:useLocalDpi xmlns:a14="http://schemas.microsoft.com/office/drawing/2010/main"/>
              </a:ext>
            </a:extLst>
          </a:blip>
          <a:stretch>
            <a:fillRect/>
          </a:stretch>
        </p:blipFill>
        <p:spPr>
          <a:xfrm>
            <a:off x="415515" y="4614913"/>
            <a:ext cx="1575730" cy="410357"/>
          </a:xfrm>
          <a:prstGeom prst="rect">
            <a:avLst/>
          </a:prstGeom>
        </p:spPr>
      </p:pic>
      <p:sp>
        <p:nvSpPr>
          <p:cNvPr id="7" name="Rectangle 6">
            <a:extLst>
              <a:ext uri="{FF2B5EF4-FFF2-40B4-BE49-F238E27FC236}">
                <a16:creationId xmlns:a16="http://schemas.microsoft.com/office/drawing/2014/main" id="{32520783-1D9C-45DF-BBC1-479D9FEB80C6}"/>
              </a:ext>
            </a:extLst>
          </p:cNvPr>
          <p:cNvSpPr/>
          <p:nvPr/>
        </p:nvSpPr>
        <p:spPr>
          <a:xfrm>
            <a:off x="0" y="0"/>
            <a:ext cx="184826" cy="5143500"/>
          </a:xfrm>
          <a:prstGeom prst="rect">
            <a:avLst/>
          </a:prstGeom>
          <a:solidFill>
            <a:srgbClr val="111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11320658"/>
      </p:ext>
    </p:extLst>
  </p:cSld>
  <p:clrMapOvr>
    <a:masterClrMapping/>
  </p:clrMapOvr>
  <mc:AlternateContent xmlns:mc="http://schemas.openxmlformats.org/markup-compatibility/2006" xmlns:p14="http://schemas.microsoft.com/office/powerpoint/2010/main">
    <mc:Choice Requires="p14">
      <p:transition p14:dur="250" advTm="20000">
        <p:wipe/>
      </p:transition>
    </mc:Choice>
    <mc:Fallback xmlns="">
      <p:transition advTm="20000">
        <p:wip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3"/>
          <p:cNvSpPr txBox="1">
            <a:spLocks noGrp="1"/>
          </p:cNvSpPr>
          <p:nvPr>
            <p:ph type="title"/>
          </p:nvPr>
        </p:nvSpPr>
        <p:spPr>
          <a:xfrm>
            <a:off x="263575" y="743415"/>
            <a:ext cx="2166838" cy="279523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2800" dirty="0">
                <a:solidFill>
                  <a:srgbClr val="11144F"/>
                </a:solidFill>
                <a:latin typeface="Calibri" panose="020F0502020204030204" pitchFamily="34" charset="0"/>
                <a:cs typeface="Calibri" panose="020F0502020204030204" pitchFamily="34" charset="0"/>
              </a:rPr>
              <a:t>Training Workshops</a:t>
            </a:r>
            <a:br>
              <a:rPr lang="en-GB" sz="2800" dirty="0">
                <a:solidFill>
                  <a:srgbClr val="11144F"/>
                </a:solidFill>
                <a:latin typeface="Calibri" panose="020F0502020204030204" pitchFamily="34" charset="0"/>
                <a:cs typeface="Calibri" panose="020F0502020204030204" pitchFamily="34" charset="0"/>
              </a:rPr>
            </a:br>
            <a:br>
              <a:rPr lang="en-GB" sz="2800" dirty="0">
                <a:solidFill>
                  <a:srgbClr val="11144F"/>
                </a:solidFill>
                <a:latin typeface="Calibri" panose="020F0502020204030204" pitchFamily="34" charset="0"/>
                <a:cs typeface="Calibri" panose="020F0502020204030204" pitchFamily="34" charset="0"/>
              </a:rPr>
            </a:br>
            <a:endParaRPr sz="2800" dirty="0">
              <a:solidFill>
                <a:srgbClr val="11144F"/>
              </a:solidFill>
              <a:latin typeface="Calibri" panose="020F0502020204030204" pitchFamily="34" charset="0"/>
              <a:cs typeface="Calibri" panose="020F0502020204030204" pitchFamily="34" charset="0"/>
            </a:endParaRPr>
          </a:p>
        </p:txBody>
      </p:sp>
      <p:sp>
        <p:nvSpPr>
          <p:cNvPr id="186" name="Google Shape;186;p23"/>
          <p:cNvSpPr txBox="1">
            <a:spLocks noGrp="1"/>
          </p:cNvSpPr>
          <p:nvPr>
            <p:ph type="body" idx="1"/>
          </p:nvPr>
        </p:nvSpPr>
        <p:spPr>
          <a:xfrm>
            <a:off x="2810107" y="0"/>
            <a:ext cx="6333893" cy="5143500"/>
          </a:xfrm>
          <a:prstGeom prst="rect">
            <a:avLst/>
          </a:prstGeom>
        </p:spPr>
        <p:txBody>
          <a:bodyPr spcFirstLastPara="1" wrap="square" lIns="91425" tIns="91425" rIns="91425" bIns="91425" anchor="t" anchorCtr="0">
            <a:noAutofit/>
          </a:bodyPr>
          <a:lstStyle/>
          <a:p>
            <a:pPr marL="0" indent="0">
              <a:buNone/>
            </a:pPr>
            <a:r>
              <a:rPr lang="en-GB" sz="3000" b="1" dirty="0">
                <a:solidFill>
                  <a:schemeClr val="tx1"/>
                </a:solidFill>
              </a:rPr>
              <a:t>COIL Training Half Day 2</a:t>
            </a:r>
          </a:p>
          <a:p>
            <a:pPr marL="0" indent="0">
              <a:buClr>
                <a:schemeClr val="tx1"/>
              </a:buClr>
              <a:buNone/>
            </a:pPr>
            <a:endParaRPr lang="en-GB" sz="800" dirty="0">
              <a:solidFill>
                <a:schemeClr val="tx1"/>
              </a:solidFill>
            </a:endParaRPr>
          </a:p>
          <a:p>
            <a:pPr marL="171450" indent="-171450">
              <a:buClr>
                <a:schemeClr val="tx1"/>
              </a:buClr>
              <a:buFont typeface="Wingdings" panose="05000000000000000000" pitchFamily="2" charset="2"/>
              <a:buChar char="Ø"/>
            </a:pPr>
            <a:r>
              <a:rPr lang="en-GB" sz="2400" dirty="0">
                <a:solidFill>
                  <a:schemeClr val="tx1"/>
                </a:solidFill>
              </a:rPr>
              <a:t> Aims of Day 2</a:t>
            </a:r>
          </a:p>
          <a:p>
            <a:pPr marL="0" indent="0">
              <a:buClr>
                <a:schemeClr val="tx1"/>
              </a:buClr>
              <a:buNone/>
            </a:pPr>
            <a:endParaRPr lang="en-GB" sz="600" dirty="0">
              <a:solidFill>
                <a:schemeClr val="tx1"/>
              </a:solidFill>
            </a:endParaRPr>
          </a:p>
          <a:p>
            <a:pPr marL="285750" indent="-285750">
              <a:buClr>
                <a:schemeClr val="tx1"/>
              </a:buClr>
              <a:buFont typeface="Wingdings" panose="05000000000000000000" pitchFamily="2" charset="2"/>
              <a:buChar char="§"/>
            </a:pPr>
            <a:r>
              <a:rPr lang="en-GB" sz="1600" b="1" dirty="0">
                <a:solidFill>
                  <a:schemeClr val="tx1"/>
                </a:solidFill>
              </a:rPr>
              <a:t>Part 3 -  Guidelines for Building a COIL Programme/Project</a:t>
            </a:r>
          </a:p>
          <a:p>
            <a:pPr marL="742950" lvl="1" indent="-285750">
              <a:buClr>
                <a:schemeClr val="tx1"/>
              </a:buClr>
              <a:buFont typeface="Wingdings" panose="05000000000000000000" pitchFamily="2" charset="2"/>
              <a:buChar char="§"/>
            </a:pPr>
            <a:r>
              <a:rPr lang="en-GB" sz="1400" dirty="0">
                <a:solidFill>
                  <a:schemeClr val="tx1"/>
                </a:solidFill>
              </a:rPr>
              <a:t>Constructive Alignment for TLA - Internationalising Learning Outcomes (ILOs) – Choosing Online Activities, Outputs and Tools – Determining International Outputs and Outcomes</a:t>
            </a:r>
          </a:p>
          <a:p>
            <a:pPr marL="0" lvl="0" indent="0">
              <a:buNone/>
            </a:pPr>
            <a:endParaRPr lang="en-GB" sz="600" dirty="0">
              <a:solidFill>
                <a:schemeClr val="tx1"/>
              </a:solidFill>
            </a:endParaRPr>
          </a:p>
          <a:p>
            <a:pPr marL="285750" lvl="0" indent="-285750">
              <a:buClr>
                <a:schemeClr val="tx1"/>
              </a:buClr>
              <a:buFont typeface="Wingdings" panose="05000000000000000000" pitchFamily="2" charset="2"/>
              <a:buChar char="§"/>
            </a:pPr>
            <a:r>
              <a:rPr lang="en-GB" sz="1600" b="1" dirty="0">
                <a:solidFill>
                  <a:schemeClr val="tx1"/>
                </a:solidFill>
              </a:rPr>
              <a:t>Part 4 - Practical Tips for Synchronous &amp; Asynchronous VE </a:t>
            </a:r>
          </a:p>
          <a:p>
            <a:pPr marL="742950" lvl="1" indent="-285750">
              <a:buClr>
                <a:schemeClr val="tx1"/>
              </a:buClr>
              <a:buFont typeface="Wingdings" panose="05000000000000000000" pitchFamily="2" charset="2"/>
              <a:buChar char="§"/>
            </a:pPr>
            <a:r>
              <a:rPr lang="en-GB" sz="1400" dirty="0">
                <a:solidFill>
                  <a:schemeClr val="tx1"/>
                </a:solidFill>
              </a:rPr>
              <a:t>Common Challenges and Remedial or Mitigating Strategies for Effective and Appropriate Peer-to-Peer Engagement</a:t>
            </a:r>
          </a:p>
          <a:p>
            <a:pPr marL="0" lvl="0" indent="0">
              <a:buNone/>
            </a:pPr>
            <a:endParaRPr lang="en-GB" sz="600" dirty="0">
              <a:solidFill>
                <a:schemeClr val="tx1"/>
              </a:solidFill>
            </a:endParaRPr>
          </a:p>
          <a:p>
            <a:pPr marL="285750" indent="-285750">
              <a:buClr>
                <a:schemeClr val="tx1"/>
              </a:buClr>
              <a:buFont typeface="Wingdings" panose="05000000000000000000" pitchFamily="2" charset="2"/>
              <a:buChar char="§"/>
            </a:pPr>
            <a:r>
              <a:rPr lang="en-GB" sz="1600" b="1" dirty="0">
                <a:solidFill>
                  <a:schemeClr val="tx1"/>
                </a:solidFill>
              </a:rPr>
              <a:t>(Part 5 – Selected Examples of COIL Framework and Projects)</a:t>
            </a:r>
          </a:p>
          <a:p>
            <a:pPr marL="0" lvl="0" indent="0">
              <a:buNone/>
            </a:pPr>
            <a:endParaRPr lang="en-GB" sz="600" b="1" dirty="0">
              <a:solidFill>
                <a:schemeClr val="tx1"/>
              </a:solidFill>
            </a:endParaRPr>
          </a:p>
          <a:p>
            <a:pPr marL="285750" indent="-285750">
              <a:buClr>
                <a:schemeClr val="tx1"/>
              </a:buClr>
              <a:buFont typeface="Wingdings" panose="05000000000000000000" pitchFamily="2" charset="2"/>
              <a:buChar char="§"/>
            </a:pPr>
            <a:r>
              <a:rPr lang="en-GB" sz="1600" b="1" dirty="0">
                <a:solidFill>
                  <a:schemeClr val="tx1"/>
                </a:solidFill>
              </a:rPr>
              <a:t>Part 6 – Towards an Action Plan</a:t>
            </a:r>
          </a:p>
          <a:p>
            <a:pPr marL="285750" indent="-285750">
              <a:buClr>
                <a:schemeClr val="tx1"/>
              </a:buClr>
              <a:buFont typeface="Wingdings" panose="05000000000000000000" pitchFamily="2" charset="2"/>
              <a:buChar char="§"/>
            </a:pPr>
            <a:r>
              <a:rPr lang="en-GB" sz="1600" dirty="0">
                <a:solidFill>
                  <a:schemeClr val="tx1"/>
                </a:solidFill>
              </a:rPr>
              <a:t>Evaluation questionnaire Day 2</a:t>
            </a:r>
          </a:p>
          <a:p>
            <a:pPr marL="0" indent="0">
              <a:buClr>
                <a:schemeClr val="tx1"/>
              </a:buClr>
              <a:buNone/>
            </a:pPr>
            <a:endParaRPr lang="en-GB" sz="1600" b="1" dirty="0">
              <a:solidFill>
                <a:schemeClr val="tx1"/>
              </a:solidFill>
            </a:endParaRPr>
          </a:p>
          <a:p>
            <a:pPr marL="0" indent="0">
              <a:buClr>
                <a:schemeClr val="tx1"/>
              </a:buClr>
              <a:buNone/>
            </a:pPr>
            <a:endParaRPr lang="en-GB" sz="2400" dirty="0">
              <a:solidFill>
                <a:schemeClr val="tx1"/>
              </a:solidFill>
            </a:endParaRPr>
          </a:p>
        </p:txBody>
      </p:sp>
      <p:pic>
        <p:nvPicPr>
          <p:cNvPr id="6" name="object 14">
            <a:extLst>
              <a:ext uri="{FF2B5EF4-FFF2-40B4-BE49-F238E27FC236}">
                <a16:creationId xmlns:a16="http://schemas.microsoft.com/office/drawing/2014/main" id="{522680E3-8E46-497D-B648-2C2C88EFF4BF}"/>
              </a:ext>
            </a:extLst>
          </p:cNvPr>
          <p:cNvPicPr/>
          <p:nvPr/>
        </p:nvPicPr>
        <p:blipFill>
          <a:blip r:embed="rId3" cstate="screen">
            <a:extLst>
              <a:ext uri="{28A0092B-C50C-407E-A947-70E740481C1C}">
                <a14:useLocalDpi xmlns:a14="http://schemas.microsoft.com/office/drawing/2010/main"/>
              </a:ext>
            </a:extLst>
          </a:blip>
          <a:stretch>
            <a:fillRect/>
          </a:stretch>
        </p:blipFill>
        <p:spPr>
          <a:xfrm>
            <a:off x="415515" y="4614913"/>
            <a:ext cx="1575730" cy="410357"/>
          </a:xfrm>
          <a:prstGeom prst="rect">
            <a:avLst/>
          </a:prstGeom>
        </p:spPr>
      </p:pic>
      <p:sp>
        <p:nvSpPr>
          <p:cNvPr id="7" name="Rectangle 6">
            <a:extLst>
              <a:ext uri="{FF2B5EF4-FFF2-40B4-BE49-F238E27FC236}">
                <a16:creationId xmlns:a16="http://schemas.microsoft.com/office/drawing/2014/main" id="{32520783-1D9C-45DF-BBC1-479D9FEB80C6}"/>
              </a:ext>
            </a:extLst>
          </p:cNvPr>
          <p:cNvSpPr/>
          <p:nvPr/>
        </p:nvSpPr>
        <p:spPr>
          <a:xfrm>
            <a:off x="0" y="0"/>
            <a:ext cx="184826" cy="5143500"/>
          </a:xfrm>
          <a:prstGeom prst="rect">
            <a:avLst/>
          </a:prstGeom>
          <a:solidFill>
            <a:srgbClr val="111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3536103"/>
      </p:ext>
    </p:extLst>
  </p:cSld>
  <p:clrMapOvr>
    <a:masterClrMapping/>
  </p:clrMapOvr>
  <mc:AlternateContent xmlns:mc="http://schemas.openxmlformats.org/markup-compatibility/2006" xmlns:p14="http://schemas.microsoft.com/office/powerpoint/2010/main">
    <mc:Choice Requires="p14">
      <p:transition p14:dur="250" advTm="20000">
        <p:wipe/>
      </p:transition>
    </mc:Choice>
    <mc:Fallback xmlns="">
      <p:transition advTm="20000">
        <p:wip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3"/>
          <p:cNvSpPr txBox="1">
            <a:spLocks noGrp="1"/>
          </p:cNvSpPr>
          <p:nvPr>
            <p:ph type="title"/>
          </p:nvPr>
        </p:nvSpPr>
        <p:spPr>
          <a:xfrm>
            <a:off x="241825" y="1504231"/>
            <a:ext cx="1749419" cy="158659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800" dirty="0">
                <a:solidFill>
                  <a:srgbClr val="11144F"/>
                </a:solidFill>
                <a:latin typeface="Calibri" panose="020F0502020204030204" pitchFamily="34" charset="0"/>
                <a:cs typeface="Calibri" panose="020F0502020204030204" pitchFamily="34" charset="0"/>
              </a:rPr>
              <a:t>Questions for the Workshop</a:t>
            </a:r>
            <a:endParaRPr sz="2800" dirty="0">
              <a:solidFill>
                <a:srgbClr val="11144F"/>
              </a:solidFill>
              <a:latin typeface="Calibri" panose="020F0502020204030204" pitchFamily="34" charset="0"/>
              <a:cs typeface="Calibri" panose="020F0502020204030204" pitchFamily="34" charset="0"/>
            </a:endParaRPr>
          </a:p>
        </p:txBody>
      </p:sp>
      <p:sp>
        <p:nvSpPr>
          <p:cNvPr id="186" name="Google Shape;186;p23"/>
          <p:cNvSpPr txBox="1">
            <a:spLocks noGrp="1"/>
          </p:cNvSpPr>
          <p:nvPr>
            <p:ph type="body" idx="1"/>
          </p:nvPr>
        </p:nvSpPr>
        <p:spPr>
          <a:xfrm>
            <a:off x="2221933" y="82492"/>
            <a:ext cx="6922068" cy="5061008"/>
          </a:xfrm>
          <a:prstGeom prst="rect">
            <a:avLst/>
          </a:prstGeom>
        </p:spPr>
        <p:txBody>
          <a:bodyPr spcFirstLastPara="1" wrap="square" lIns="91425" tIns="91425" rIns="91425" bIns="91425" anchor="t" anchorCtr="0">
            <a:noAutofit/>
          </a:bodyPr>
          <a:lstStyle/>
          <a:p>
            <a:pPr marL="0" lvl="0" indent="0">
              <a:buNone/>
            </a:pPr>
            <a:r>
              <a:rPr lang="en-GB" sz="1600" dirty="0">
                <a:solidFill>
                  <a:schemeClr val="tx1"/>
                </a:solidFill>
              </a:rPr>
              <a:t>What disciplinary focus/foci for the COIL project (for which programme(s))? </a:t>
            </a:r>
          </a:p>
          <a:p>
            <a:pPr marL="0" lvl="0" indent="0">
              <a:buNone/>
            </a:pPr>
            <a:endParaRPr lang="en-GB" sz="1600" dirty="0">
              <a:solidFill>
                <a:schemeClr val="tx1"/>
              </a:solidFill>
            </a:endParaRPr>
          </a:p>
          <a:p>
            <a:pPr marL="0" lvl="0" indent="0">
              <a:buNone/>
            </a:pPr>
            <a:r>
              <a:rPr lang="en-GB" sz="1600" dirty="0">
                <a:solidFill>
                  <a:schemeClr val="tx1"/>
                </a:solidFill>
              </a:rPr>
              <a:t>Who will participants/stakeholders be? (Same as today? Newcomers?) </a:t>
            </a:r>
          </a:p>
          <a:p>
            <a:pPr marL="0" lvl="0" indent="0">
              <a:buNone/>
            </a:pPr>
            <a:endParaRPr lang="en-GB" sz="1600" dirty="0">
              <a:solidFill>
                <a:schemeClr val="tx1"/>
              </a:solidFill>
            </a:endParaRPr>
          </a:p>
          <a:p>
            <a:pPr marL="0" lvl="0" indent="0">
              <a:buNone/>
            </a:pPr>
            <a:r>
              <a:rPr lang="en-GB" sz="1600" dirty="0">
                <a:solidFill>
                  <a:schemeClr val="tx1"/>
                </a:solidFill>
              </a:rPr>
              <a:t>What students target groups? (at what level(s) of study?)</a:t>
            </a:r>
          </a:p>
          <a:p>
            <a:pPr marL="0" lvl="0" indent="0">
              <a:buNone/>
            </a:pPr>
            <a:endParaRPr lang="en-GB" sz="1600" dirty="0">
              <a:solidFill>
                <a:schemeClr val="tx1"/>
              </a:solidFill>
            </a:endParaRPr>
          </a:p>
          <a:p>
            <a:pPr marL="0" lvl="0" indent="0">
              <a:buNone/>
            </a:pPr>
            <a:r>
              <a:rPr lang="en-GB" sz="1600" dirty="0">
                <a:solidFill>
                  <a:schemeClr val="tx1"/>
                </a:solidFill>
              </a:rPr>
              <a:t>Duration of the COIL project and expected outputs?</a:t>
            </a:r>
          </a:p>
          <a:p>
            <a:pPr marL="0" lvl="0" indent="0">
              <a:buNone/>
            </a:pPr>
            <a:endParaRPr lang="en-GB" sz="1600" dirty="0">
              <a:solidFill>
                <a:schemeClr val="tx1"/>
              </a:solidFill>
            </a:endParaRPr>
          </a:p>
          <a:p>
            <a:pPr marL="0" lvl="0" indent="0">
              <a:buNone/>
            </a:pPr>
            <a:r>
              <a:rPr lang="en-GB" sz="1600" dirty="0">
                <a:solidFill>
                  <a:schemeClr val="tx1"/>
                </a:solidFill>
              </a:rPr>
              <a:t>Will the COIL project be credit-bearing or not?</a:t>
            </a:r>
          </a:p>
          <a:p>
            <a:pPr marL="0" lvl="0" indent="0">
              <a:buNone/>
            </a:pPr>
            <a:endParaRPr lang="en-GB" sz="1600" dirty="0">
              <a:solidFill>
                <a:schemeClr val="tx1"/>
              </a:solidFill>
            </a:endParaRPr>
          </a:p>
          <a:p>
            <a:pPr marL="0" lvl="0" indent="0">
              <a:buNone/>
            </a:pPr>
            <a:r>
              <a:rPr lang="en-GB" sz="1600" dirty="0">
                <a:solidFill>
                  <a:schemeClr val="tx1"/>
                </a:solidFill>
              </a:rPr>
              <a:t>Other relevant intercultural analytical frameworks? E.g. Non-UK perceptions of how group members from Western Cultures communicate and operate and conceptual frameworks to prepare their students?</a:t>
            </a:r>
          </a:p>
          <a:p>
            <a:pPr marL="0" lvl="0" indent="0">
              <a:buNone/>
            </a:pPr>
            <a:endParaRPr lang="en-GB" sz="1600" dirty="0">
              <a:solidFill>
                <a:schemeClr val="tx1"/>
              </a:solidFill>
            </a:endParaRPr>
          </a:p>
          <a:p>
            <a:pPr marL="0" lvl="0" indent="0">
              <a:buNone/>
            </a:pPr>
            <a:r>
              <a:rPr lang="en-GB" sz="1600" b="1" dirty="0">
                <a:solidFill>
                  <a:schemeClr val="tx1"/>
                </a:solidFill>
              </a:rPr>
              <a:t> </a:t>
            </a:r>
          </a:p>
          <a:p>
            <a:pPr marL="0" lvl="0" indent="0">
              <a:buNone/>
            </a:pPr>
            <a:endParaRPr lang="en-GB" sz="1600" b="1" dirty="0">
              <a:solidFill>
                <a:schemeClr val="tx1"/>
              </a:solidFill>
            </a:endParaRPr>
          </a:p>
          <a:p>
            <a:pPr marL="0" lvl="0" indent="0">
              <a:buNone/>
            </a:pPr>
            <a:endParaRPr lang="en-GB" sz="1600" b="1" dirty="0">
              <a:solidFill>
                <a:schemeClr val="tx1"/>
              </a:solidFill>
            </a:endParaRPr>
          </a:p>
          <a:p>
            <a:pPr marL="342900" lvl="0">
              <a:buAutoNum type="arabicPeriod"/>
            </a:pPr>
            <a:endParaRPr sz="1600" b="1" dirty="0">
              <a:solidFill>
                <a:schemeClr val="tx1"/>
              </a:solidFill>
            </a:endParaRPr>
          </a:p>
        </p:txBody>
      </p:sp>
      <p:pic>
        <p:nvPicPr>
          <p:cNvPr id="6" name="object 14">
            <a:extLst>
              <a:ext uri="{FF2B5EF4-FFF2-40B4-BE49-F238E27FC236}">
                <a16:creationId xmlns:a16="http://schemas.microsoft.com/office/drawing/2014/main" id="{522680E3-8E46-497D-B648-2C2C88EFF4BF}"/>
              </a:ext>
            </a:extLst>
          </p:cNvPr>
          <p:cNvPicPr/>
          <p:nvPr/>
        </p:nvPicPr>
        <p:blipFill>
          <a:blip r:embed="rId3" cstate="screen">
            <a:extLst>
              <a:ext uri="{28A0092B-C50C-407E-A947-70E740481C1C}">
                <a14:useLocalDpi xmlns:a14="http://schemas.microsoft.com/office/drawing/2010/main"/>
              </a:ext>
            </a:extLst>
          </a:blip>
          <a:stretch>
            <a:fillRect/>
          </a:stretch>
        </p:blipFill>
        <p:spPr>
          <a:xfrm>
            <a:off x="415515" y="4614913"/>
            <a:ext cx="1575730" cy="410357"/>
          </a:xfrm>
          <a:prstGeom prst="rect">
            <a:avLst/>
          </a:prstGeom>
        </p:spPr>
      </p:pic>
      <p:sp>
        <p:nvSpPr>
          <p:cNvPr id="7" name="Rectangle 6">
            <a:extLst>
              <a:ext uri="{FF2B5EF4-FFF2-40B4-BE49-F238E27FC236}">
                <a16:creationId xmlns:a16="http://schemas.microsoft.com/office/drawing/2014/main" id="{32520783-1D9C-45DF-BBC1-479D9FEB80C6}"/>
              </a:ext>
            </a:extLst>
          </p:cNvPr>
          <p:cNvSpPr/>
          <p:nvPr/>
        </p:nvSpPr>
        <p:spPr>
          <a:xfrm>
            <a:off x="0" y="0"/>
            <a:ext cx="184826" cy="5143500"/>
          </a:xfrm>
          <a:prstGeom prst="rect">
            <a:avLst/>
          </a:prstGeom>
          <a:solidFill>
            <a:srgbClr val="111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16720565"/>
      </p:ext>
    </p:extLst>
  </p:cSld>
  <p:clrMapOvr>
    <a:masterClrMapping/>
  </p:clrMapOvr>
  <mc:AlternateContent xmlns:mc="http://schemas.openxmlformats.org/markup-compatibility/2006" xmlns:p14="http://schemas.microsoft.com/office/powerpoint/2010/main">
    <mc:Choice Requires="p14">
      <p:transition p14:dur="250" advTm="20000">
        <p:wipe/>
      </p:transition>
    </mc:Choice>
    <mc:Fallback xmlns="">
      <p:transition advTm="20000">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3"/>
          <p:cNvSpPr txBox="1">
            <a:spLocks noGrp="1"/>
          </p:cNvSpPr>
          <p:nvPr>
            <p:ph type="title"/>
          </p:nvPr>
        </p:nvSpPr>
        <p:spPr>
          <a:xfrm>
            <a:off x="-8073" y="1930833"/>
            <a:ext cx="2747187" cy="106751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800" dirty="0">
                <a:solidFill>
                  <a:srgbClr val="11144F"/>
                </a:solidFill>
                <a:latin typeface="Calibri" panose="020F0502020204030204" pitchFamily="34" charset="0"/>
                <a:cs typeface="Calibri" panose="020F0502020204030204" pitchFamily="34" charset="0"/>
              </a:rPr>
              <a:t>Intercultural Competence </a:t>
            </a:r>
            <a:br>
              <a:rPr lang="en-US" sz="2800" dirty="0">
                <a:solidFill>
                  <a:srgbClr val="11144F"/>
                </a:solidFill>
                <a:latin typeface="Calibri" panose="020F0502020204030204" pitchFamily="34" charset="0"/>
                <a:cs typeface="Calibri" panose="020F0502020204030204" pitchFamily="34" charset="0"/>
              </a:rPr>
            </a:br>
            <a:r>
              <a:rPr lang="en-US" sz="2800" dirty="0">
                <a:solidFill>
                  <a:srgbClr val="11144F"/>
                </a:solidFill>
                <a:latin typeface="Calibri" panose="020F0502020204030204" pitchFamily="34" charset="0"/>
                <a:cs typeface="Calibri" panose="020F0502020204030204" pitchFamily="34" charset="0"/>
              </a:rPr>
              <a:t>(ICC)</a:t>
            </a:r>
            <a:endParaRPr sz="2800" dirty="0">
              <a:solidFill>
                <a:srgbClr val="11144F"/>
              </a:solidFill>
              <a:latin typeface="Calibri" panose="020F0502020204030204" pitchFamily="34" charset="0"/>
              <a:cs typeface="Calibri" panose="020F0502020204030204" pitchFamily="34" charset="0"/>
            </a:endParaRPr>
          </a:p>
        </p:txBody>
      </p:sp>
      <p:sp>
        <p:nvSpPr>
          <p:cNvPr id="186" name="Google Shape;186;p23"/>
          <p:cNvSpPr txBox="1">
            <a:spLocks noGrp="1"/>
          </p:cNvSpPr>
          <p:nvPr>
            <p:ph type="body" idx="1"/>
          </p:nvPr>
        </p:nvSpPr>
        <p:spPr>
          <a:xfrm>
            <a:off x="2493314" y="0"/>
            <a:ext cx="6650685" cy="5143500"/>
          </a:xfrm>
          <a:prstGeom prst="rect">
            <a:avLst/>
          </a:prstGeom>
        </p:spPr>
        <p:txBody>
          <a:bodyPr spcFirstLastPara="1" wrap="square" lIns="91425" tIns="91425" rIns="91425" bIns="91425" anchor="t" anchorCtr="0">
            <a:noAutofit/>
          </a:bodyPr>
          <a:lstStyle/>
          <a:p>
            <a:pPr marL="0" indent="0">
              <a:buNone/>
            </a:pPr>
            <a:r>
              <a:rPr lang="en-US" sz="1400" b="1" i="1" dirty="0">
                <a:solidFill>
                  <a:schemeClr val="tx1"/>
                </a:solidFill>
                <a:latin typeface="Calibri" panose="020F0502020204030204" pitchFamily="34" charset="0"/>
                <a:cs typeface="Calibri" panose="020F0502020204030204" pitchFamily="34" charset="0"/>
              </a:rPr>
              <a:t>The ability to communicate and operate </a:t>
            </a:r>
            <a:r>
              <a:rPr lang="en-US" sz="1400" b="1" i="1" u="sng" dirty="0">
                <a:solidFill>
                  <a:schemeClr val="tx1"/>
                </a:solidFill>
                <a:latin typeface="Calibri" panose="020F0502020204030204" pitchFamily="34" charset="0"/>
                <a:cs typeface="Calibri" panose="020F0502020204030204" pitchFamily="34" charset="0"/>
              </a:rPr>
              <a:t>appropriately</a:t>
            </a:r>
            <a:r>
              <a:rPr lang="en-US" sz="1400" b="1" i="1" dirty="0">
                <a:solidFill>
                  <a:schemeClr val="tx1"/>
                </a:solidFill>
                <a:latin typeface="Calibri" panose="020F0502020204030204" pitchFamily="34" charset="0"/>
                <a:cs typeface="Calibri" panose="020F0502020204030204" pitchFamily="34" charset="0"/>
              </a:rPr>
              <a:t> and </a:t>
            </a:r>
            <a:r>
              <a:rPr lang="en-US" sz="1400" b="1" i="1" u="sng" dirty="0">
                <a:solidFill>
                  <a:schemeClr val="tx1"/>
                </a:solidFill>
                <a:latin typeface="Calibri" panose="020F0502020204030204" pitchFamily="34" charset="0"/>
                <a:cs typeface="Calibri" panose="020F0502020204030204" pitchFamily="34" charset="0"/>
              </a:rPr>
              <a:t>effectively</a:t>
            </a:r>
            <a:r>
              <a:rPr lang="en-US" sz="1400" b="1" i="1" dirty="0">
                <a:solidFill>
                  <a:schemeClr val="tx1"/>
                </a:solidFill>
                <a:latin typeface="Calibri" panose="020F0502020204030204" pitchFamily="34" charset="0"/>
                <a:cs typeface="Calibri" panose="020F0502020204030204" pitchFamily="34" charset="0"/>
              </a:rPr>
              <a:t> in multicultural contexts and teams, drawing on one’s intercultural knowledge, attitudes and skills</a:t>
            </a:r>
            <a:r>
              <a:rPr lang="en-US" sz="1400" dirty="0">
                <a:solidFill>
                  <a:schemeClr val="tx1"/>
                </a:solidFill>
                <a:latin typeface="Calibri" panose="020F0502020204030204" pitchFamily="34" charset="0"/>
                <a:cs typeface="Calibri" panose="020F0502020204030204" pitchFamily="34" charset="0"/>
              </a:rPr>
              <a:t>.  Adapted </a:t>
            </a:r>
            <a:r>
              <a:rPr lang="en-US" sz="1400" i="1" dirty="0">
                <a:solidFill>
                  <a:schemeClr val="tx1"/>
                </a:solidFill>
                <a:latin typeface="Calibri" panose="020F0502020204030204" pitchFamily="34" charset="0"/>
                <a:cs typeface="Calibri" panose="020F0502020204030204" pitchFamily="34" charset="0"/>
              </a:rPr>
              <a:t>f</a:t>
            </a:r>
            <a:r>
              <a:rPr lang="en-US" sz="1400" dirty="0">
                <a:solidFill>
                  <a:schemeClr val="tx1"/>
                </a:solidFill>
                <a:latin typeface="Calibri" panose="020F0502020204030204" pitchFamily="34" charset="0"/>
                <a:cs typeface="Calibri" panose="020F0502020204030204" pitchFamily="34" charset="0"/>
              </a:rPr>
              <a:t>rom Deardorff, D. 2004; emphases added.</a:t>
            </a:r>
          </a:p>
          <a:p>
            <a:pPr marL="0" indent="0">
              <a:buNone/>
            </a:pPr>
            <a:endParaRPr lang="en-US" sz="800" dirty="0">
              <a:solidFill>
                <a:schemeClr val="tx1"/>
              </a:solidFill>
              <a:latin typeface="Calibri" panose="020F0502020204030204" pitchFamily="34" charset="0"/>
              <a:cs typeface="Calibri" panose="020F0502020204030204" pitchFamily="34" charset="0"/>
            </a:endParaRPr>
          </a:p>
          <a:p>
            <a:pPr marL="0" indent="0">
              <a:buNone/>
            </a:pPr>
            <a:r>
              <a:rPr lang="en-GB" sz="1400" b="1" i="1" dirty="0">
                <a:solidFill>
                  <a:schemeClr val="tx1"/>
                </a:solidFill>
                <a:latin typeface="Calibri" panose="020F0502020204030204" pitchFamily="34" charset="0"/>
                <a:cs typeface="Calibri" panose="020F0502020204030204" pitchFamily="34" charset="0"/>
              </a:rPr>
              <a:t>A set of cognitive, affective, and behavioural skills and characteristics that support </a:t>
            </a:r>
            <a:r>
              <a:rPr lang="en-GB" sz="1400" b="1" i="1" u="sng" dirty="0">
                <a:solidFill>
                  <a:schemeClr val="tx1"/>
                </a:solidFill>
                <a:latin typeface="Calibri" panose="020F0502020204030204" pitchFamily="34" charset="0"/>
                <a:cs typeface="Calibri" panose="020F0502020204030204" pitchFamily="34" charset="0"/>
              </a:rPr>
              <a:t>effective</a:t>
            </a:r>
            <a:r>
              <a:rPr lang="en-GB" sz="1400" b="1" i="1" dirty="0">
                <a:solidFill>
                  <a:schemeClr val="tx1"/>
                </a:solidFill>
                <a:latin typeface="Calibri" panose="020F0502020204030204" pitchFamily="34" charset="0"/>
                <a:cs typeface="Calibri" panose="020F0502020204030204" pitchFamily="34" charset="0"/>
              </a:rPr>
              <a:t> and </a:t>
            </a:r>
            <a:r>
              <a:rPr lang="en-GB" sz="1400" b="1" i="1" u="sng" dirty="0">
                <a:solidFill>
                  <a:schemeClr val="tx1"/>
                </a:solidFill>
                <a:latin typeface="Calibri" panose="020F0502020204030204" pitchFamily="34" charset="0"/>
                <a:cs typeface="Calibri" panose="020F0502020204030204" pitchFamily="34" charset="0"/>
              </a:rPr>
              <a:t>appropriate</a:t>
            </a:r>
            <a:r>
              <a:rPr lang="en-GB" sz="1400" b="1" i="1" dirty="0">
                <a:solidFill>
                  <a:schemeClr val="tx1"/>
                </a:solidFill>
                <a:latin typeface="Calibri" panose="020F0502020204030204" pitchFamily="34" charset="0"/>
                <a:cs typeface="Calibri" panose="020F0502020204030204" pitchFamily="34" charset="0"/>
              </a:rPr>
              <a:t> interaction in a variety of cultural contexts</a:t>
            </a:r>
            <a:r>
              <a:rPr lang="en-GB" sz="1400" dirty="0">
                <a:solidFill>
                  <a:schemeClr val="tx1"/>
                </a:solidFill>
                <a:latin typeface="Calibri" panose="020F0502020204030204" pitchFamily="34" charset="0"/>
                <a:cs typeface="Calibri" panose="020F0502020204030204" pitchFamily="34" charset="0"/>
              </a:rPr>
              <a:t>. Bennett, J.M. 2008</a:t>
            </a:r>
            <a:r>
              <a:rPr lang="en-US" sz="1400" dirty="0">
                <a:solidFill>
                  <a:schemeClr val="tx1"/>
                </a:solidFill>
                <a:latin typeface="Calibri" panose="020F0502020204030204" pitchFamily="34" charset="0"/>
                <a:cs typeface="Calibri" panose="020F0502020204030204" pitchFamily="34" charset="0"/>
              </a:rPr>
              <a:t>; emphases added.</a:t>
            </a:r>
          </a:p>
          <a:p>
            <a:pPr marL="0" indent="0">
              <a:buNone/>
            </a:pPr>
            <a:endParaRPr lang="en-US" sz="800" dirty="0">
              <a:solidFill>
                <a:schemeClr val="tx1"/>
              </a:solidFill>
              <a:latin typeface="Calibri" panose="020F0502020204030204" pitchFamily="34" charset="0"/>
              <a:cs typeface="Calibri" panose="020F0502020204030204" pitchFamily="34" charset="0"/>
            </a:endParaRPr>
          </a:p>
          <a:p>
            <a:pPr marL="355600" indent="-268288">
              <a:buClr>
                <a:schemeClr val="tx1"/>
              </a:buClr>
              <a:buSzPct val="175000"/>
              <a:buFont typeface="Arial" panose="020B0604020202020204" pitchFamily="34" charset="0"/>
              <a:buChar char="•"/>
            </a:pPr>
            <a:r>
              <a:rPr lang="en-US" sz="1300" b="1" i="1" dirty="0">
                <a:solidFill>
                  <a:schemeClr val="tx1"/>
                </a:solidFill>
                <a:latin typeface="Calibri" panose="020F0502020204030204" pitchFamily="34" charset="0"/>
                <a:cs typeface="Calibri" panose="020F0502020204030204" pitchFamily="34" charset="0"/>
              </a:rPr>
              <a:t>Knowledge</a:t>
            </a:r>
            <a:r>
              <a:rPr lang="en-US" sz="1300" dirty="0">
                <a:solidFill>
                  <a:schemeClr val="tx1"/>
                </a:solidFill>
                <a:latin typeface="Calibri" panose="020F0502020204030204" pitchFamily="34" charset="0"/>
                <a:cs typeface="Calibri" panose="020F0502020204030204" pitchFamily="34" charset="0"/>
              </a:rPr>
              <a:t> is about raising intercultural awareness beyond stereotypes, biases and prejudices, understanding both oneself and one’s own and others’ mindsets, ways of feeling, thinking, and doing. It is about values, norms, practices, facts, frameworks, etc. (</a:t>
            </a:r>
            <a:r>
              <a:rPr lang="en-US" sz="1300" b="1" dirty="0">
                <a:solidFill>
                  <a:schemeClr val="tx1"/>
                </a:solidFill>
                <a:latin typeface="Calibri" panose="020F0502020204030204" pitchFamily="34" charset="0"/>
                <a:cs typeface="Calibri" panose="020F0502020204030204" pitchFamily="34" charset="0"/>
              </a:rPr>
              <a:t>Cognitive</a:t>
            </a:r>
            <a:r>
              <a:rPr lang="en-US" sz="1300" dirty="0">
                <a:solidFill>
                  <a:schemeClr val="tx1"/>
                </a:solidFill>
                <a:latin typeface="Calibri" panose="020F0502020204030204" pitchFamily="34" charset="0"/>
                <a:cs typeface="Calibri" panose="020F0502020204030204" pitchFamily="34" charset="0"/>
              </a:rPr>
              <a:t>). </a:t>
            </a:r>
          </a:p>
          <a:p>
            <a:pPr marL="87312" indent="0">
              <a:buClr>
                <a:schemeClr val="tx1"/>
              </a:buClr>
              <a:buSzPct val="175000"/>
              <a:buNone/>
            </a:pPr>
            <a:endParaRPr lang="en-US" sz="600" dirty="0">
              <a:solidFill>
                <a:schemeClr val="tx1"/>
              </a:solidFill>
              <a:latin typeface="Calibri" panose="020F0502020204030204" pitchFamily="34" charset="0"/>
              <a:cs typeface="Calibri" panose="020F0502020204030204" pitchFamily="34" charset="0"/>
            </a:endParaRPr>
          </a:p>
          <a:p>
            <a:pPr marL="355600" indent="-268288">
              <a:buClr>
                <a:schemeClr val="tx1"/>
              </a:buClr>
              <a:buSzPct val="175000"/>
              <a:buFont typeface="Arial" panose="020B0604020202020204" pitchFamily="34" charset="0"/>
              <a:buChar char="•"/>
            </a:pPr>
            <a:r>
              <a:rPr lang="en-US" sz="1300" b="1" i="1" dirty="0">
                <a:solidFill>
                  <a:schemeClr val="tx1"/>
                </a:solidFill>
                <a:latin typeface="Calibri" panose="020F0502020204030204" pitchFamily="34" charset="0"/>
                <a:cs typeface="Calibri" panose="020F0502020204030204" pitchFamily="34" charset="0"/>
              </a:rPr>
              <a:t>Attitudes</a:t>
            </a:r>
            <a:r>
              <a:rPr lang="en-US" sz="1300" dirty="0">
                <a:solidFill>
                  <a:schemeClr val="tx1"/>
                </a:solidFill>
                <a:latin typeface="Calibri" panose="020F0502020204030204" pitchFamily="34" charset="0"/>
                <a:cs typeface="Calibri" panose="020F0502020204030204" pitchFamily="34" charset="0"/>
              </a:rPr>
              <a:t> are about understanding and fostering values of curiosity, inclusivity, tolerance, empathy, </a:t>
            </a:r>
            <a:r>
              <a:rPr lang="en-US" sz="1300" dirty="0" err="1">
                <a:solidFill>
                  <a:schemeClr val="tx1"/>
                </a:solidFill>
                <a:latin typeface="Calibri" panose="020F0502020204030204" pitchFamily="34" charset="0"/>
                <a:cs typeface="Calibri" panose="020F0502020204030204" pitchFamily="34" charset="0"/>
              </a:rPr>
              <a:t>etc</a:t>
            </a:r>
            <a:r>
              <a:rPr lang="en-US" sz="1300" dirty="0">
                <a:solidFill>
                  <a:schemeClr val="tx1"/>
                </a:solidFill>
                <a:latin typeface="Calibri" panose="020F0502020204030204" pitchFamily="34" charset="0"/>
                <a:cs typeface="Calibri" panose="020F0502020204030204" pitchFamily="34" charset="0"/>
              </a:rPr>
              <a:t> (</a:t>
            </a:r>
            <a:r>
              <a:rPr lang="en-US" sz="1300" b="1" dirty="0">
                <a:solidFill>
                  <a:schemeClr val="tx1"/>
                </a:solidFill>
                <a:latin typeface="Calibri" panose="020F0502020204030204" pitchFamily="34" charset="0"/>
                <a:cs typeface="Calibri" panose="020F0502020204030204" pitchFamily="34" charset="0"/>
              </a:rPr>
              <a:t>Affective</a:t>
            </a:r>
            <a:r>
              <a:rPr lang="en-US" sz="1300" dirty="0">
                <a:solidFill>
                  <a:schemeClr val="tx1"/>
                </a:solidFill>
                <a:latin typeface="Calibri" panose="020F0502020204030204" pitchFamily="34" charset="0"/>
                <a:cs typeface="Calibri" panose="020F0502020204030204" pitchFamily="34" charset="0"/>
              </a:rPr>
              <a:t>); this will trigger different </a:t>
            </a:r>
            <a:r>
              <a:rPr lang="en-US" sz="1300" b="1" i="1" dirty="0" err="1">
                <a:solidFill>
                  <a:schemeClr val="tx1"/>
                </a:solidFill>
                <a:latin typeface="Calibri" panose="020F0502020204030204" pitchFamily="34" charset="0"/>
                <a:cs typeface="Calibri" panose="020F0502020204030204" pitchFamily="34" charset="0"/>
              </a:rPr>
              <a:t>behaviours</a:t>
            </a:r>
            <a:r>
              <a:rPr lang="en-US" sz="1300" dirty="0">
                <a:solidFill>
                  <a:schemeClr val="tx1"/>
                </a:solidFill>
                <a:latin typeface="Calibri" panose="020F0502020204030204" pitchFamily="34" charset="0"/>
                <a:cs typeface="Calibri" panose="020F0502020204030204" pitchFamily="34" charset="0"/>
              </a:rPr>
              <a:t> and ultimately more </a:t>
            </a:r>
            <a:r>
              <a:rPr lang="en-US" sz="1300" b="1" i="1" dirty="0">
                <a:solidFill>
                  <a:schemeClr val="tx1"/>
                </a:solidFill>
                <a:latin typeface="Calibri" panose="020F0502020204030204" pitchFamily="34" charset="0"/>
                <a:cs typeface="Calibri" panose="020F0502020204030204" pitchFamily="34" charset="0"/>
              </a:rPr>
              <a:t>agility</a:t>
            </a:r>
            <a:r>
              <a:rPr lang="en-US" sz="1300" b="1" dirty="0">
                <a:solidFill>
                  <a:schemeClr val="tx1"/>
                </a:solidFill>
                <a:latin typeface="Calibri" panose="020F0502020204030204" pitchFamily="34" charset="0"/>
                <a:cs typeface="Calibri" panose="020F0502020204030204" pitchFamily="34" charset="0"/>
              </a:rPr>
              <a:t>/skills </a:t>
            </a:r>
            <a:r>
              <a:rPr lang="en-US" sz="1300" dirty="0">
                <a:solidFill>
                  <a:schemeClr val="tx1"/>
                </a:solidFill>
                <a:latin typeface="Calibri" panose="020F0502020204030204" pitchFamily="34" charset="0"/>
                <a:cs typeface="Calibri" panose="020F0502020204030204" pitchFamily="34" charset="0"/>
              </a:rPr>
              <a:t>in managing diversity for better efficiency and effectiveness. (</a:t>
            </a:r>
            <a:r>
              <a:rPr lang="en-US" sz="1300" b="1" dirty="0">
                <a:solidFill>
                  <a:schemeClr val="tx1"/>
                </a:solidFill>
                <a:latin typeface="Calibri" panose="020F0502020204030204" pitchFamily="34" charset="0"/>
                <a:cs typeface="Calibri" panose="020F0502020204030204" pitchFamily="34" charset="0"/>
              </a:rPr>
              <a:t>Skills</a:t>
            </a:r>
            <a:r>
              <a:rPr lang="en-US" sz="1300" dirty="0">
                <a:solidFill>
                  <a:schemeClr val="tx1"/>
                </a:solidFill>
                <a:latin typeface="Calibri" panose="020F0502020204030204" pitchFamily="34" charset="0"/>
                <a:cs typeface="Calibri" panose="020F0502020204030204" pitchFamily="34" charset="0"/>
              </a:rPr>
              <a:t>)</a:t>
            </a:r>
          </a:p>
          <a:p>
            <a:pPr marL="87312" indent="0">
              <a:buClr>
                <a:schemeClr val="tx1"/>
              </a:buClr>
              <a:buSzPct val="175000"/>
              <a:buNone/>
            </a:pPr>
            <a:endParaRPr lang="en-US" sz="800" dirty="0">
              <a:solidFill>
                <a:schemeClr val="tx1"/>
              </a:solidFill>
              <a:latin typeface="Calibri" panose="020F0502020204030204" pitchFamily="34" charset="0"/>
              <a:cs typeface="Calibri" panose="020F0502020204030204" pitchFamily="34" charset="0"/>
            </a:endParaRPr>
          </a:p>
          <a:p>
            <a:pPr marL="87312" indent="0">
              <a:buClr>
                <a:schemeClr val="tx1"/>
              </a:buClr>
              <a:buSzPct val="175000"/>
              <a:buNone/>
            </a:pPr>
            <a:r>
              <a:rPr lang="en-US" sz="1300" dirty="0">
                <a:solidFill>
                  <a:schemeClr val="tx1"/>
                </a:solidFill>
                <a:latin typeface="Calibri" panose="020F0502020204030204" pitchFamily="34" charset="0"/>
                <a:cs typeface="Calibri" panose="020F0502020204030204" pitchFamily="34" charset="0"/>
              </a:rPr>
              <a:t>ICC [is] […] </a:t>
            </a:r>
            <a:r>
              <a:rPr lang="en-US" sz="1300" i="1" dirty="0">
                <a:solidFill>
                  <a:schemeClr val="tx1"/>
                </a:solidFill>
                <a:latin typeface="Calibri" panose="020F0502020204030204" pitchFamily="34" charset="0"/>
                <a:cs typeface="Calibri" panose="020F0502020204030204" pitchFamily="34" charset="0"/>
              </a:rPr>
              <a:t>a state of becoming rather than a destination (Leask, 2015)</a:t>
            </a:r>
            <a:endParaRPr lang="en-US" sz="1300" dirty="0">
              <a:solidFill>
                <a:schemeClr val="tx1"/>
              </a:solidFill>
              <a:latin typeface="Calibri" panose="020F0502020204030204" pitchFamily="34" charset="0"/>
              <a:cs typeface="Calibri" panose="020F0502020204030204" pitchFamily="34" charset="0"/>
            </a:endParaRPr>
          </a:p>
          <a:p>
            <a:pPr marL="355600" indent="-268288">
              <a:buClr>
                <a:schemeClr val="tx1"/>
              </a:buClr>
              <a:buSzPct val="175000"/>
              <a:buFont typeface="Arial" panose="020B0604020202020204" pitchFamily="34" charset="0"/>
              <a:buChar char="•"/>
            </a:pPr>
            <a:r>
              <a:rPr lang="en-US" sz="1300" b="1" i="1" dirty="0">
                <a:solidFill>
                  <a:schemeClr val="tx1"/>
                </a:solidFill>
                <a:latin typeface="Calibri" panose="020F0502020204030204" pitchFamily="34" charset="0"/>
                <a:cs typeface="Calibri" panose="020F0502020204030204" pitchFamily="34" charset="0"/>
              </a:rPr>
              <a:t>Experience</a:t>
            </a:r>
            <a:r>
              <a:rPr lang="en-US" sz="1300" dirty="0">
                <a:solidFill>
                  <a:schemeClr val="tx1"/>
                </a:solidFill>
                <a:latin typeface="Calibri" panose="020F0502020204030204" pitchFamily="34" charset="0"/>
                <a:cs typeface="Calibri" panose="020F0502020204030204" pitchFamily="34" charset="0"/>
              </a:rPr>
              <a:t> is about the organic/developmental character of learning by doing (DMIS, Bennett, 1984); competences are developed across time and a series of diverse experiences, including dialogue, encounters, teamwork, mobility, but also mistakes, misunderstandings, cultural incidents, dilemmas (Trompenaars, 2012). Then follow stages of reflection, conceptualization, and experimentation (Kolb, 1984). </a:t>
            </a:r>
          </a:p>
          <a:p>
            <a:pPr marL="87312" indent="0">
              <a:buClr>
                <a:schemeClr val="tx1"/>
              </a:buClr>
              <a:buSzPct val="175000"/>
              <a:buNone/>
            </a:pPr>
            <a:endParaRPr lang="en-US" sz="1300" dirty="0">
              <a:solidFill>
                <a:schemeClr val="tx1"/>
              </a:solidFill>
              <a:latin typeface="Calibri" panose="020F0502020204030204" pitchFamily="34" charset="0"/>
              <a:cs typeface="Calibri" panose="020F0502020204030204" pitchFamily="34" charset="0"/>
            </a:endParaRPr>
          </a:p>
          <a:p>
            <a:pPr marL="0" lvl="0" indent="0">
              <a:buNone/>
            </a:pPr>
            <a:endParaRPr dirty="0">
              <a:solidFill>
                <a:schemeClr val="tx1"/>
              </a:solidFill>
            </a:endParaRPr>
          </a:p>
        </p:txBody>
      </p:sp>
      <p:pic>
        <p:nvPicPr>
          <p:cNvPr id="6" name="object 14">
            <a:extLst>
              <a:ext uri="{FF2B5EF4-FFF2-40B4-BE49-F238E27FC236}">
                <a16:creationId xmlns:a16="http://schemas.microsoft.com/office/drawing/2014/main" id="{522680E3-8E46-497D-B648-2C2C88EFF4BF}"/>
              </a:ext>
            </a:extLst>
          </p:cNvPr>
          <p:cNvPicPr/>
          <p:nvPr/>
        </p:nvPicPr>
        <p:blipFill>
          <a:blip r:embed="rId3" cstate="screen">
            <a:extLst>
              <a:ext uri="{28A0092B-C50C-407E-A947-70E740481C1C}">
                <a14:useLocalDpi xmlns:a14="http://schemas.microsoft.com/office/drawing/2010/main"/>
              </a:ext>
            </a:extLst>
          </a:blip>
          <a:stretch>
            <a:fillRect/>
          </a:stretch>
        </p:blipFill>
        <p:spPr>
          <a:xfrm>
            <a:off x="415515" y="4614913"/>
            <a:ext cx="1575730" cy="410357"/>
          </a:xfrm>
          <a:prstGeom prst="rect">
            <a:avLst/>
          </a:prstGeom>
        </p:spPr>
      </p:pic>
      <p:sp>
        <p:nvSpPr>
          <p:cNvPr id="7" name="Rectangle 6">
            <a:extLst>
              <a:ext uri="{FF2B5EF4-FFF2-40B4-BE49-F238E27FC236}">
                <a16:creationId xmlns:a16="http://schemas.microsoft.com/office/drawing/2014/main" id="{32520783-1D9C-45DF-BBC1-479D9FEB80C6}"/>
              </a:ext>
            </a:extLst>
          </p:cNvPr>
          <p:cNvSpPr/>
          <p:nvPr/>
        </p:nvSpPr>
        <p:spPr>
          <a:xfrm>
            <a:off x="0" y="0"/>
            <a:ext cx="184826" cy="5143500"/>
          </a:xfrm>
          <a:prstGeom prst="rect">
            <a:avLst/>
          </a:prstGeom>
          <a:solidFill>
            <a:srgbClr val="111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76470729"/>
      </p:ext>
    </p:extLst>
  </p:cSld>
  <p:clrMapOvr>
    <a:masterClrMapping/>
  </p:clrMapOvr>
  <mc:AlternateContent xmlns:mc="http://schemas.openxmlformats.org/markup-compatibility/2006" xmlns:p14="http://schemas.microsoft.com/office/powerpoint/2010/main">
    <mc:Choice Requires="p14">
      <p:transition p14:dur="250" advTm="20000">
        <p:wipe/>
      </p:transition>
    </mc:Choice>
    <mc:Fallback xmlns="">
      <p:transition advTm="20000">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3"/>
          <p:cNvSpPr txBox="1">
            <a:spLocks noGrp="1"/>
          </p:cNvSpPr>
          <p:nvPr>
            <p:ph type="title"/>
          </p:nvPr>
        </p:nvSpPr>
        <p:spPr>
          <a:xfrm>
            <a:off x="-275450" y="2037990"/>
            <a:ext cx="3692400" cy="106751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200" dirty="0">
                <a:solidFill>
                  <a:srgbClr val="11144F"/>
                </a:solidFill>
                <a:latin typeface="Calibri" panose="020F0502020204030204" pitchFamily="34" charset="0"/>
                <a:cs typeface="Calibri" panose="020F0502020204030204" pitchFamily="34" charset="0"/>
              </a:rPr>
              <a:t>Intercultural Competence </a:t>
            </a:r>
            <a:br>
              <a:rPr lang="en-US" sz="3200" dirty="0">
                <a:solidFill>
                  <a:srgbClr val="11144F"/>
                </a:solidFill>
                <a:latin typeface="Calibri" panose="020F0502020204030204" pitchFamily="34" charset="0"/>
                <a:cs typeface="Calibri" panose="020F0502020204030204" pitchFamily="34" charset="0"/>
              </a:rPr>
            </a:br>
            <a:r>
              <a:rPr lang="en-US" sz="3200" dirty="0">
                <a:solidFill>
                  <a:srgbClr val="11144F"/>
                </a:solidFill>
                <a:latin typeface="Calibri" panose="020F0502020204030204" pitchFamily="34" charset="0"/>
                <a:cs typeface="Calibri" panose="020F0502020204030204" pitchFamily="34" charset="0"/>
              </a:rPr>
              <a:t>(ICC)</a:t>
            </a:r>
            <a:endParaRPr sz="3200" dirty="0">
              <a:solidFill>
                <a:srgbClr val="11144F"/>
              </a:solidFill>
              <a:latin typeface="Calibri" panose="020F0502020204030204" pitchFamily="34" charset="0"/>
              <a:cs typeface="Calibri" panose="020F0502020204030204" pitchFamily="34" charset="0"/>
            </a:endParaRPr>
          </a:p>
        </p:txBody>
      </p:sp>
      <p:sp>
        <p:nvSpPr>
          <p:cNvPr id="186" name="Google Shape;186;p23"/>
          <p:cNvSpPr txBox="1">
            <a:spLocks noGrp="1"/>
          </p:cNvSpPr>
          <p:nvPr>
            <p:ph type="body" idx="1"/>
          </p:nvPr>
        </p:nvSpPr>
        <p:spPr>
          <a:xfrm>
            <a:off x="3237186" y="-89676"/>
            <a:ext cx="5906814" cy="5322849"/>
          </a:xfrm>
          <a:prstGeom prst="rect">
            <a:avLst/>
          </a:prstGeom>
        </p:spPr>
        <p:txBody>
          <a:bodyPr spcFirstLastPara="1" wrap="square" lIns="91425" tIns="91425" rIns="91425" bIns="91425" anchor="t" anchorCtr="0">
            <a:noAutofit/>
          </a:bodyPr>
          <a:lstStyle/>
          <a:p>
            <a:pPr marL="0" indent="0">
              <a:buNone/>
            </a:pPr>
            <a:r>
              <a:rPr lang="en-US" sz="1400" dirty="0">
                <a:solidFill>
                  <a:schemeClr val="tx1"/>
                </a:solidFill>
                <a:latin typeface="Calibri" panose="020F0502020204030204" pitchFamily="34" charset="0"/>
                <a:cs typeface="Calibri" panose="020F0502020204030204" pitchFamily="34" charset="0"/>
              </a:rPr>
              <a:t>Deardorff (2011) identifies 7 fundamental intercultural skills</a:t>
            </a:r>
            <a:r>
              <a:rPr lang="en-GB" sz="1100" dirty="0">
                <a:solidFill>
                  <a:schemeClr val="tx1"/>
                </a:solidFill>
                <a:latin typeface="Calibri" panose="020F0502020204030204" pitchFamily="34" charset="0"/>
                <a:cs typeface="Calibri" panose="020F0502020204030204" pitchFamily="34" charset="0"/>
              </a:rPr>
              <a:t>:</a:t>
            </a:r>
          </a:p>
          <a:p>
            <a:pPr marL="171450" indent="-171450"/>
            <a:r>
              <a:rPr lang="en-GB" sz="1600" b="1" dirty="0">
                <a:solidFill>
                  <a:schemeClr val="tx1"/>
                </a:solidFill>
                <a:latin typeface="Calibri" panose="020F0502020204030204" pitchFamily="34" charset="0"/>
                <a:cs typeface="Calibri" panose="020F0502020204030204" pitchFamily="34" charset="0"/>
              </a:rPr>
              <a:t>Self-awareness/identity </a:t>
            </a:r>
            <a:r>
              <a:rPr lang="en-GB" sz="1600" dirty="0">
                <a:solidFill>
                  <a:schemeClr val="tx1"/>
                </a:solidFill>
                <a:latin typeface="Calibri" panose="020F0502020204030204" pitchFamily="34" charset="0"/>
                <a:cs typeface="Calibri" panose="020F0502020204030204" pitchFamily="34" charset="0"/>
              </a:rPr>
              <a:t>(understanding the lens through which we each view the world); ‘Know thyself’ </a:t>
            </a:r>
          </a:p>
          <a:p>
            <a:pPr marL="171450" indent="-171450"/>
            <a:r>
              <a:rPr lang="en-GB" sz="1600" b="1" dirty="0">
                <a:solidFill>
                  <a:schemeClr val="tx1"/>
                </a:solidFill>
                <a:latin typeface="Calibri" panose="020F0502020204030204" pitchFamily="34" charset="0"/>
                <a:cs typeface="Calibri" panose="020F0502020204030204" pitchFamily="34" charset="0"/>
              </a:rPr>
              <a:t>Seeing from other perspectives/world views </a:t>
            </a:r>
            <a:r>
              <a:rPr lang="en-GB" sz="1600" dirty="0">
                <a:solidFill>
                  <a:schemeClr val="tx1"/>
                </a:solidFill>
                <a:latin typeface="Calibri" panose="020F0502020204030204" pitchFamily="34" charset="0"/>
                <a:cs typeface="Calibri" panose="020F0502020204030204" pitchFamily="34" charset="0"/>
              </a:rPr>
              <a:t>(both how these perspectives are similar and different); (Zachary, 2000, ‘[…] roots and wings’)</a:t>
            </a:r>
          </a:p>
          <a:p>
            <a:pPr marL="171450" indent="-171450"/>
            <a:r>
              <a:rPr lang="en-GB" sz="1600" b="1" dirty="0">
                <a:solidFill>
                  <a:schemeClr val="tx1"/>
                </a:solidFill>
                <a:latin typeface="Calibri" panose="020F0502020204030204" pitchFamily="34" charset="0"/>
                <a:cs typeface="Calibri" panose="020F0502020204030204" pitchFamily="34" charset="0"/>
              </a:rPr>
              <a:t>Listening </a:t>
            </a:r>
            <a:r>
              <a:rPr lang="en-GB" sz="1600" dirty="0">
                <a:solidFill>
                  <a:schemeClr val="tx1"/>
                </a:solidFill>
                <a:latin typeface="Calibri" panose="020F0502020204030204" pitchFamily="34" charset="0"/>
                <a:cs typeface="Calibri" panose="020F0502020204030204" pitchFamily="34" charset="0"/>
              </a:rPr>
              <a:t>(engaging in authentic intercultural dialogue); </a:t>
            </a:r>
          </a:p>
          <a:p>
            <a:pPr marL="171450" indent="-171450"/>
            <a:r>
              <a:rPr lang="en-GB" sz="1600" b="1" dirty="0">
                <a:solidFill>
                  <a:schemeClr val="tx1"/>
                </a:solidFill>
                <a:latin typeface="Calibri" panose="020F0502020204030204" pitchFamily="34" charset="0"/>
                <a:cs typeface="Calibri" panose="020F0502020204030204" pitchFamily="34" charset="0"/>
              </a:rPr>
              <a:t>Adaptation</a:t>
            </a:r>
            <a:r>
              <a:rPr lang="en-GB" sz="1600" dirty="0">
                <a:solidFill>
                  <a:schemeClr val="tx1"/>
                </a:solidFill>
                <a:latin typeface="Calibri" panose="020F0502020204030204" pitchFamily="34" charset="0"/>
                <a:cs typeface="Calibri" panose="020F0502020204030204" pitchFamily="34" charset="0"/>
              </a:rPr>
              <a:t> (being able to shift temporarily into another perspective); </a:t>
            </a:r>
          </a:p>
          <a:p>
            <a:pPr marL="171450" indent="-171450"/>
            <a:r>
              <a:rPr lang="en-GB" sz="1600" b="1" dirty="0">
                <a:solidFill>
                  <a:schemeClr val="tx1"/>
                </a:solidFill>
                <a:latin typeface="Calibri" panose="020F0502020204030204" pitchFamily="34" charset="0"/>
                <a:cs typeface="Calibri" panose="020F0502020204030204" pitchFamily="34" charset="0"/>
              </a:rPr>
              <a:t>Relationship building </a:t>
            </a:r>
            <a:r>
              <a:rPr lang="en-GB" sz="1600" dirty="0">
                <a:solidFill>
                  <a:schemeClr val="tx1"/>
                </a:solidFill>
                <a:latin typeface="Calibri" panose="020F0502020204030204" pitchFamily="34" charset="0"/>
                <a:cs typeface="Calibri" panose="020F0502020204030204" pitchFamily="34" charset="0"/>
              </a:rPr>
              <a:t>(forging lasting cross-cultural personal bonds); </a:t>
            </a:r>
          </a:p>
          <a:p>
            <a:pPr marL="171450" indent="-171450"/>
            <a:r>
              <a:rPr lang="en-GB" sz="1600" b="1" dirty="0">
                <a:solidFill>
                  <a:schemeClr val="tx1"/>
                </a:solidFill>
                <a:latin typeface="Calibri" panose="020F0502020204030204" pitchFamily="34" charset="0"/>
                <a:cs typeface="Calibri" panose="020F0502020204030204" pitchFamily="34" charset="0"/>
              </a:rPr>
              <a:t>Cultural humility </a:t>
            </a:r>
            <a:r>
              <a:rPr lang="en-GB" sz="1600" dirty="0">
                <a:solidFill>
                  <a:schemeClr val="tx1"/>
                </a:solidFill>
                <a:latin typeface="Calibri" panose="020F0502020204030204" pitchFamily="34" charset="0"/>
                <a:cs typeface="Calibri" panose="020F0502020204030204" pitchFamily="34" charset="0"/>
              </a:rPr>
              <a:t>(combines respect with self-awareness)</a:t>
            </a:r>
            <a:r>
              <a:rPr lang="en-GB" sz="1600" dirty="0">
                <a:latin typeface="Calibri" panose="020F0502020204030204" pitchFamily="34" charset="0"/>
                <a:cs typeface="Calibri" panose="020F0502020204030204" pitchFamily="34" charset="0"/>
              </a:rPr>
              <a:t>)</a:t>
            </a:r>
          </a:p>
          <a:p>
            <a:pPr marL="0" indent="0">
              <a:buNone/>
            </a:pPr>
            <a:r>
              <a:rPr lang="en-GB" sz="1200" b="1" u="sng" dirty="0">
                <a:solidFill>
                  <a:schemeClr val="tx1"/>
                </a:solidFill>
                <a:latin typeface="Calibri Light" panose="020F0302020204030204" pitchFamily="34" charset="0"/>
                <a:cs typeface="Calibri Light" panose="020F0302020204030204" pitchFamily="34" charset="0"/>
              </a:rPr>
              <a:t>Reference</a:t>
            </a:r>
            <a:r>
              <a:rPr lang="en-GB" sz="1200" dirty="0">
                <a:solidFill>
                  <a:schemeClr val="tx1"/>
                </a:solidFill>
                <a:latin typeface="Calibri Light" panose="020F0302020204030204" pitchFamily="34" charset="0"/>
                <a:cs typeface="Calibri Light" panose="020F0302020204030204" pitchFamily="34" charset="0"/>
              </a:rPr>
              <a:t>: </a:t>
            </a:r>
          </a:p>
          <a:p>
            <a:pPr marL="0" indent="0">
              <a:buNone/>
            </a:pPr>
            <a:r>
              <a:rPr lang="en-GB" sz="1100" dirty="0">
                <a:solidFill>
                  <a:schemeClr val="tx1"/>
                </a:solidFill>
                <a:latin typeface="Calibri Light" panose="020F0302020204030204" pitchFamily="34" charset="0"/>
                <a:cs typeface="Calibri Light" panose="020F0302020204030204" pitchFamily="34" charset="0"/>
              </a:rPr>
              <a:t>Deardorff , D.K. (2011). </a:t>
            </a:r>
            <a:r>
              <a:rPr lang="en-GB" sz="1100" i="1" dirty="0">
                <a:solidFill>
                  <a:schemeClr val="tx1"/>
                </a:solidFill>
                <a:latin typeface="Calibri Light" panose="020F0302020204030204" pitchFamily="34" charset="0"/>
                <a:cs typeface="Calibri Light" panose="020F0302020204030204" pitchFamily="34" charset="0"/>
              </a:rPr>
              <a:t>Promoting understanding and development of intercultural dialogue and peace: A comparative analysis and global perspective of regional studies on intercultural competence</a:t>
            </a:r>
            <a:r>
              <a:rPr lang="en-GB" sz="1100" dirty="0">
                <a:solidFill>
                  <a:schemeClr val="tx1"/>
                </a:solidFill>
                <a:latin typeface="Calibri Light" panose="020F0302020204030204" pitchFamily="34" charset="0"/>
                <a:cs typeface="Calibri Light" panose="020F0302020204030204" pitchFamily="34" charset="0"/>
              </a:rPr>
              <a:t>. Report of the State of the Arts and Perspectives on Intercultural Competences and Skills, UNESCO.</a:t>
            </a:r>
          </a:p>
          <a:p>
            <a:pPr marL="0" indent="0">
              <a:buNone/>
            </a:pPr>
            <a:r>
              <a:rPr lang="en-GB" sz="1100" u="sng" dirty="0">
                <a:solidFill>
                  <a:schemeClr val="tx1"/>
                </a:solidFill>
                <a:latin typeface="Calibri Light" panose="020F0302020204030204" pitchFamily="34" charset="0"/>
                <a:cs typeface="Calibri Light" panose="020F0302020204030204" pitchFamily="34" charset="0"/>
              </a:rPr>
              <a:t>See also</a:t>
            </a:r>
            <a:r>
              <a:rPr lang="en-GB" sz="1100" dirty="0">
                <a:solidFill>
                  <a:schemeClr val="tx1"/>
                </a:solidFill>
                <a:latin typeface="Calibri Light" panose="020F0302020204030204" pitchFamily="34" charset="0"/>
                <a:cs typeface="Calibri Light" panose="020F0302020204030204" pitchFamily="34" charset="0"/>
              </a:rPr>
              <a:t>: </a:t>
            </a:r>
            <a:r>
              <a:rPr lang="en-US" sz="1100" dirty="0">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Deardorff, D.K., (Ed.) (2009). </a:t>
            </a:r>
            <a:r>
              <a:rPr lang="en-US" sz="1100" i="1" dirty="0">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The SAGE handbook of intercultural competence</a:t>
            </a:r>
            <a:r>
              <a:rPr lang="en-US" sz="1100" dirty="0">
                <a:solidFill>
                  <a:srgbClr val="000000"/>
                </a:solidFill>
                <a:effectLst/>
                <a:latin typeface="Calibri Light" panose="020F0302020204030204" pitchFamily="34" charset="0"/>
                <a:ea typeface="Calibri" panose="020F0502020204030204" pitchFamily="34" charset="0"/>
                <a:cs typeface="Calibri Light" panose="020F0302020204030204" pitchFamily="34" charset="0"/>
              </a:rPr>
              <a:t>. Thousand Oaks: Sage</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pPr marL="0" indent="0">
              <a:buNone/>
            </a:pPr>
            <a:r>
              <a:rPr lang="en-GB" sz="1100" dirty="0">
                <a:solidFill>
                  <a:schemeClr val="tx1"/>
                </a:solidFill>
                <a:latin typeface="Calibri Light" panose="020F0302020204030204" pitchFamily="34" charset="0"/>
                <a:cs typeface="Calibri Light" panose="020F0302020204030204" pitchFamily="34" charset="0"/>
              </a:rPr>
              <a:t>Zachary, G. Pascal (2000). </a:t>
            </a:r>
            <a:r>
              <a:rPr lang="en-GB" sz="1100" i="1" dirty="0">
                <a:solidFill>
                  <a:schemeClr val="tx1"/>
                </a:solidFill>
                <a:latin typeface="Calibri Light" panose="020F0302020204030204" pitchFamily="34" charset="0"/>
                <a:cs typeface="Calibri Light" panose="020F0302020204030204" pitchFamily="34" charset="0"/>
              </a:rPr>
              <a:t>The global me; why nations will succeed or fail in the next generation</a:t>
            </a:r>
            <a:r>
              <a:rPr lang="en-GB" sz="1100" dirty="0">
                <a:solidFill>
                  <a:schemeClr val="tx1"/>
                </a:solidFill>
                <a:latin typeface="Calibri Light" panose="020F0302020204030204" pitchFamily="34" charset="0"/>
                <a:cs typeface="Calibri Light" panose="020F0302020204030204" pitchFamily="34" charset="0"/>
              </a:rPr>
              <a:t>. Sydney, Australia: Allen and Unwin</a:t>
            </a:r>
            <a:endParaRPr lang="en-GB" sz="110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endParaRPr>
          </a:p>
          <a:p>
            <a:pPr marL="0" indent="0">
              <a:buNone/>
            </a:pPr>
            <a:endParaRPr lang="en-GB" sz="1200" dirty="0">
              <a:solidFill>
                <a:schemeClr val="tx1"/>
              </a:solidFill>
              <a:latin typeface="Calibri Light" panose="020F0302020204030204" pitchFamily="34" charset="0"/>
              <a:cs typeface="Calibri Light" panose="020F0302020204030204" pitchFamily="34" charset="0"/>
            </a:endParaRPr>
          </a:p>
          <a:p>
            <a:pPr marL="0" indent="0">
              <a:buNone/>
            </a:pPr>
            <a:r>
              <a:rPr lang="en-GB" sz="1200" dirty="0">
                <a:solidFill>
                  <a:schemeClr val="tx1"/>
                </a:solidFill>
                <a:latin typeface="Calibri Light" panose="020F0302020204030204" pitchFamily="34" charset="0"/>
                <a:cs typeface="Calibri Light" panose="020F0302020204030204" pitchFamily="34" charset="0"/>
              </a:rPr>
              <a:t> </a:t>
            </a:r>
            <a:endParaRPr sz="1200" dirty="0">
              <a:solidFill>
                <a:schemeClr val="tx1"/>
              </a:solidFill>
              <a:latin typeface="Calibri Light" panose="020F0302020204030204" pitchFamily="34" charset="0"/>
              <a:cs typeface="Calibri Light" panose="020F0302020204030204" pitchFamily="34" charset="0"/>
            </a:endParaRPr>
          </a:p>
        </p:txBody>
      </p:sp>
      <p:pic>
        <p:nvPicPr>
          <p:cNvPr id="6" name="object 14">
            <a:extLst>
              <a:ext uri="{FF2B5EF4-FFF2-40B4-BE49-F238E27FC236}">
                <a16:creationId xmlns:a16="http://schemas.microsoft.com/office/drawing/2014/main" id="{522680E3-8E46-497D-B648-2C2C88EFF4BF}"/>
              </a:ext>
            </a:extLst>
          </p:cNvPr>
          <p:cNvPicPr/>
          <p:nvPr/>
        </p:nvPicPr>
        <p:blipFill>
          <a:blip r:embed="rId3" cstate="screen">
            <a:extLst>
              <a:ext uri="{28A0092B-C50C-407E-A947-70E740481C1C}">
                <a14:useLocalDpi xmlns:a14="http://schemas.microsoft.com/office/drawing/2010/main"/>
              </a:ext>
            </a:extLst>
          </a:blip>
          <a:stretch>
            <a:fillRect/>
          </a:stretch>
        </p:blipFill>
        <p:spPr>
          <a:xfrm>
            <a:off x="415515" y="4614913"/>
            <a:ext cx="1575730" cy="410357"/>
          </a:xfrm>
          <a:prstGeom prst="rect">
            <a:avLst/>
          </a:prstGeom>
        </p:spPr>
      </p:pic>
      <p:sp>
        <p:nvSpPr>
          <p:cNvPr id="7" name="Rectangle 6">
            <a:extLst>
              <a:ext uri="{FF2B5EF4-FFF2-40B4-BE49-F238E27FC236}">
                <a16:creationId xmlns:a16="http://schemas.microsoft.com/office/drawing/2014/main" id="{32520783-1D9C-45DF-BBC1-479D9FEB80C6}"/>
              </a:ext>
            </a:extLst>
          </p:cNvPr>
          <p:cNvSpPr/>
          <p:nvPr/>
        </p:nvSpPr>
        <p:spPr>
          <a:xfrm>
            <a:off x="0" y="0"/>
            <a:ext cx="184826" cy="5143500"/>
          </a:xfrm>
          <a:prstGeom prst="rect">
            <a:avLst/>
          </a:prstGeom>
          <a:solidFill>
            <a:srgbClr val="111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81363491"/>
      </p:ext>
    </p:extLst>
  </p:cSld>
  <p:clrMapOvr>
    <a:masterClrMapping/>
  </p:clrMapOvr>
  <mc:AlternateContent xmlns:mc="http://schemas.openxmlformats.org/markup-compatibility/2006" xmlns:p14="http://schemas.microsoft.com/office/powerpoint/2010/main">
    <mc:Choice Requires="p14">
      <p:transition p14:dur="250" advTm="20000">
        <p:wipe/>
      </p:transition>
    </mc:Choice>
    <mc:Fallback xmlns="">
      <p:transition advTm="20000">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3"/>
          <p:cNvSpPr txBox="1">
            <a:spLocks noGrp="1"/>
          </p:cNvSpPr>
          <p:nvPr>
            <p:ph type="title"/>
          </p:nvPr>
        </p:nvSpPr>
        <p:spPr>
          <a:xfrm>
            <a:off x="361416" y="997528"/>
            <a:ext cx="2454262" cy="2841013"/>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400" i="1" dirty="0">
                <a:solidFill>
                  <a:srgbClr val="11144F"/>
                </a:solidFill>
                <a:latin typeface="Calibri" panose="020F0502020204030204" pitchFamily="34" charset="0"/>
                <a:cs typeface="Calibri" panose="020F0502020204030204" pitchFamily="34" charset="0"/>
              </a:rPr>
              <a:t>Process Model of Intercultural Competence </a:t>
            </a:r>
            <a:br>
              <a:rPr lang="en-US" sz="2400" dirty="0">
                <a:solidFill>
                  <a:srgbClr val="11144F"/>
                </a:solidFill>
                <a:latin typeface="Calibri" panose="020F0502020204030204" pitchFamily="34" charset="0"/>
                <a:cs typeface="Calibri" panose="020F0502020204030204" pitchFamily="34" charset="0"/>
              </a:rPr>
            </a:br>
            <a:r>
              <a:rPr lang="en-US" sz="2400" dirty="0">
                <a:solidFill>
                  <a:srgbClr val="11144F"/>
                </a:solidFill>
                <a:latin typeface="Calibri" panose="020F0502020204030204" pitchFamily="34" charset="0"/>
                <a:cs typeface="Calibri" panose="020F0502020204030204" pitchFamily="34" charset="0"/>
              </a:rPr>
              <a:t>(ICC)</a:t>
            </a:r>
            <a:br>
              <a:rPr lang="en-US" sz="2400" dirty="0">
                <a:solidFill>
                  <a:srgbClr val="11144F"/>
                </a:solidFill>
                <a:latin typeface="Calibri" panose="020F0502020204030204" pitchFamily="34" charset="0"/>
                <a:cs typeface="Calibri" panose="020F0502020204030204" pitchFamily="34" charset="0"/>
              </a:rPr>
            </a:br>
            <a:br>
              <a:rPr lang="en-US" sz="2400" dirty="0">
                <a:solidFill>
                  <a:srgbClr val="11144F"/>
                </a:solidFill>
                <a:latin typeface="Calibri" panose="020F0502020204030204" pitchFamily="34" charset="0"/>
                <a:cs typeface="Calibri" panose="020F0502020204030204" pitchFamily="34" charset="0"/>
              </a:rPr>
            </a:br>
            <a:r>
              <a:rPr lang="en-US" sz="2400" dirty="0">
                <a:solidFill>
                  <a:srgbClr val="11144F"/>
                </a:solidFill>
                <a:latin typeface="Calibri" panose="020F0502020204030204" pitchFamily="34" charset="0"/>
                <a:cs typeface="Calibri" panose="020F0502020204030204" pitchFamily="34" charset="0"/>
              </a:rPr>
              <a:t>Deardorff 2006 and 2009</a:t>
            </a:r>
            <a:endParaRPr sz="2400" dirty="0">
              <a:solidFill>
                <a:srgbClr val="11144F"/>
              </a:solidFill>
              <a:latin typeface="Calibri" panose="020F0502020204030204" pitchFamily="34" charset="0"/>
              <a:cs typeface="Calibri" panose="020F0502020204030204" pitchFamily="34" charset="0"/>
            </a:endParaRPr>
          </a:p>
        </p:txBody>
      </p:sp>
      <p:sp>
        <p:nvSpPr>
          <p:cNvPr id="186" name="Google Shape;186;p23"/>
          <p:cNvSpPr txBox="1">
            <a:spLocks noGrp="1"/>
          </p:cNvSpPr>
          <p:nvPr>
            <p:ph type="body" idx="1"/>
          </p:nvPr>
        </p:nvSpPr>
        <p:spPr>
          <a:xfrm>
            <a:off x="3237186" y="0"/>
            <a:ext cx="5906814" cy="5143500"/>
          </a:xfrm>
          <a:prstGeom prst="rect">
            <a:avLst/>
          </a:prstGeom>
        </p:spPr>
        <p:txBody>
          <a:bodyPr spcFirstLastPara="1" wrap="square" lIns="91425" tIns="91425" rIns="91425" bIns="91425" anchor="t" anchorCtr="0">
            <a:noAutofit/>
          </a:bodyPr>
          <a:lstStyle/>
          <a:p>
            <a:pPr marL="0" indent="0">
              <a:buNone/>
            </a:pPr>
            <a:endParaRPr lang="en-GB" sz="1200" dirty="0">
              <a:solidFill>
                <a:schemeClr val="tx1"/>
              </a:solidFill>
              <a:latin typeface="Calibri Light" panose="020F0302020204030204" pitchFamily="34" charset="0"/>
              <a:cs typeface="Calibri Light" panose="020F0302020204030204" pitchFamily="34" charset="0"/>
            </a:endParaRPr>
          </a:p>
          <a:p>
            <a:pPr marL="0" indent="0">
              <a:buNone/>
            </a:pPr>
            <a:r>
              <a:rPr lang="en-GB" sz="1200" dirty="0">
                <a:solidFill>
                  <a:schemeClr val="tx1"/>
                </a:solidFill>
                <a:latin typeface="Calibri Light" panose="020F0302020204030204" pitchFamily="34" charset="0"/>
                <a:cs typeface="Calibri Light" panose="020F0302020204030204" pitchFamily="34" charset="0"/>
              </a:rPr>
              <a:t> </a:t>
            </a:r>
            <a:endParaRPr sz="1200" dirty="0">
              <a:solidFill>
                <a:schemeClr val="tx1"/>
              </a:solidFill>
              <a:latin typeface="Calibri Light" panose="020F0302020204030204" pitchFamily="34" charset="0"/>
              <a:cs typeface="Calibri Light" panose="020F0302020204030204" pitchFamily="34" charset="0"/>
            </a:endParaRPr>
          </a:p>
        </p:txBody>
      </p:sp>
      <p:pic>
        <p:nvPicPr>
          <p:cNvPr id="6" name="object 14">
            <a:extLst>
              <a:ext uri="{FF2B5EF4-FFF2-40B4-BE49-F238E27FC236}">
                <a16:creationId xmlns:a16="http://schemas.microsoft.com/office/drawing/2014/main" id="{522680E3-8E46-497D-B648-2C2C88EFF4BF}"/>
              </a:ext>
            </a:extLst>
          </p:cNvPr>
          <p:cNvPicPr/>
          <p:nvPr/>
        </p:nvPicPr>
        <p:blipFill>
          <a:blip r:embed="rId3" cstate="screen">
            <a:extLst>
              <a:ext uri="{28A0092B-C50C-407E-A947-70E740481C1C}">
                <a14:useLocalDpi xmlns:a14="http://schemas.microsoft.com/office/drawing/2010/main"/>
              </a:ext>
            </a:extLst>
          </a:blip>
          <a:stretch>
            <a:fillRect/>
          </a:stretch>
        </p:blipFill>
        <p:spPr>
          <a:xfrm>
            <a:off x="415515" y="4614913"/>
            <a:ext cx="1575730" cy="410357"/>
          </a:xfrm>
          <a:prstGeom prst="rect">
            <a:avLst/>
          </a:prstGeom>
        </p:spPr>
      </p:pic>
      <p:sp>
        <p:nvSpPr>
          <p:cNvPr id="7" name="Rectangle 6">
            <a:extLst>
              <a:ext uri="{FF2B5EF4-FFF2-40B4-BE49-F238E27FC236}">
                <a16:creationId xmlns:a16="http://schemas.microsoft.com/office/drawing/2014/main" id="{32520783-1D9C-45DF-BBC1-479D9FEB80C6}"/>
              </a:ext>
            </a:extLst>
          </p:cNvPr>
          <p:cNvSpPr/>
          <p:nvPr/>
        </p:nvSpPr>
        <p:spPr>
          <a:xfrm>
            <a:off x="0" y="0"/>
            <a:ext cx="184826" cy="5143500"/>
          </a:xfrm>
          <a:prstGeom prst="rect">
            <a:avLst/>
          </a:prstGeom>
          <a:solidFill>
            <a:srgbClr val="111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0" name="Picture 6" descr="Process model of intercultural competence. | Download Scientific Diagram">
            <a:extLst>
              <a:ext uri="{FF2B5EF4-FFF2-40B4-BE49-F238E27FC236}">
                <a16:creationId xmlns:a16="http://schemas.microsoft.com/office/drawing/2014/main" id="{25C63E5C-903C-420E-A77E-DB688A4AD7B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60596" y="0"/>
            <a:ext cx="6083404"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022202"/>
      </p:ext>
    </p:extLst>
  </p:cSld>
  <p:clrMapOvr>
    <a:masterClrMapping/>
  </p:clrMapOvr>
  <mc:AlternateContent xmlns:mc="http://schemas.openxmlformats.org/markup-compatibility/2006" xmlns:p14="http://schemas.microsoft.com/office/powerpoint/2010/main">
    <mc:Choice Requires="p14">
      <p:transition p14:dur="250" advTm="20000">
        <p:wipe/>
      </p:transition>
    </mc:Choice>
    <mc:Fallback xmlns="">
      <p:transition advTm="20000">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6" name="Google Shape;186;p23"/>
          <p:cNvSpPr txBox="1">
            <a:spLocks noGrp="1"/>
          </p:cNvSpPr>
          <p:nvPr>
            <p:ph type="body" idx="1"/>
          </p:nvPr>
        </p:nvSpPr>
        <p:spPr>
          <a:xfrm>
            <a:off x="2698595" y="-2"/>
            <a:ext cx="6445405" cy="5263377"/>
          </a:xfrm>
          <a:prstGeom prst="rect">
            <a:avLst/>
          </a:prstGeom>
        </p:spPr>
        <p:txBody>
          <a:bodyPr spcFirstLastPara="1" wrap="square" lIns="91425" tIns="91425" rIns="91425" bIns="91425" anchor="t" anchorCtr="0">
            <a:noAutofit/>
          </a:bodyPr>
          <a:lstStyle/>
          <a:p>
            <a:pPr marL="355600" indent="-268288">
              <a:buClr>
                <a:schemeClr val="tx1"/>
              </a:buClr>
              <a:buSzPct val="175000"/>
              <a:buFont typeface="Arial" panose="020B0604020202020204" pitchFamily="34" charset="0"/>
              <a:buChar char="•"/>
            </a:pPr>
            <a:r>
              <a:rPr lang="en-GB" sz="1200" b="1" dirty="0">
                <a:solidFill>
                  <a:schemeClr val="tx1"/>
                </a:solidFill>
                <a:latin typeface="Calibri" panose="020F0502020204030204" pitchFamily="34" charset="0"/>
                <a:cs typeface="Calibri" panose="020F0502020204030204" pitchFamily="34" charset="0"/>
              </a:rPr>
              <a:t>Global Interconnectedness and Widening Participation </a:t>
            </a:r>
            <a:r>
              <a:rPr lang="en-GB" sz="1200" dirty="0">
                <a:solidFill>
                  <a:schemeClr val="tx1"/>
                </a:solidFill>
                <a:latin typeface="Calibri" panose="020F0502020204030204" pitchFamily="34" charset="0"/>
                <a:cs typeface="Calibri" panose="020F0502020204030204" pitchFamily="34" charset="0"/>
              </a:rPr>
              <a:t>- Relative lack of understanding of non-Western cultures’ world views (and only about 3% of students benefit from outbound study mobility) for lack of engaging cultural ‘others’ (Jones, 2019)</a:t>
            </a:r>
          </a:p>
          <a:p>
            <a:pPr marL="87312" indent="0">
              <a:buClr>
                <a:schemeClr val="tx1"/>
              </a:buClr>
              <a:buSzPct val="175000"/>
              <a:buNone/>
            </a:pPr>
            <a:endParaRPr lang="en-GB" sz="400" dirty="0">
              <a:solidFill>
                <a:schemeClr val="tx1"/>
              </a:solidFill>
              <a:latin typeface="Calibri" panose="020F0502020204030204" pitchFamily="34" charset="0"/>
              <a:cs typeface="Calibri" panose="020F0502020204030204" pitchFamily="34" charset="0"/>
            </a:endParaRPr>
          </a:p>
          <a:p>
            <a:pPr marL="355600" indent="-268288">
              <a:buClr>
                <a:schemeClr val="tx1"/>
              </a:buClr>
              <a:buSzPct val="175000"/>
              <a:buFont typeface="Arial" panose="020B0604020202020204" pitchFamily="34" charset="0"/>
              <a:buChar char="•"/>
            </a:pPr>
            <a:r>
              <a:rPr lang="en-GB" sz="1200" b="1" dirty="0">
                <a:solidFill>
                  <a:schemeClr val="tx1"/>
                </a:solidFill>
                <a:latin typeface="Calibri" panose="020F0502020204030204" pitchFamily="34" charset="0"/>
                <a:cs typeface="Calibri" panose="020F0502020204030204" pitchFamily="34" charset="0"/>
              </a:rPr>
              <a:t>Diversity management requires ICC skillsets </a:t>
            </a:r>
            <a:r>
              <a:rPr lang="en-GB" sz="1200" dirty="0">
                <a:solidFill>
                  <a:schemeClr val="tx1"/>
                </a:solidFill>
                <a:latin typeface="Calibri" panose="020F0502020204030204" pitchFamily="34" charset="0"/>
                <a:cs typeface="Calibri" panose="020F0502020204030204" pitchFamily="34" charset="0"/>
              </a:rPr>
              <a:t>- ICC boosts Effectiveness, Innovation, Creativity and Value Growth (BCG, 2021), and ultimately Employability </a:t>
            </a:r>
          </a:p>
          <a:p>
            <a:pPr marL="812800" lvl="1" indent="-268288">
              <a:buClr>
                <a:schemeClr val="tx1"/>
              </a:buClr>
              <a:buSzPct val="175000"/>
              <a:buFont typeface="Arial" panose="020B0604020202020204" pitchFamily="34" charset="0"/>
              <a:buChar char="•"/>
            </a:pPr>
            <a:r>
              <a:rPr lang="en-GB" sz="1200" dirty="0">
                <a:solidFill>
                  <a:schemeClr val="tx1"/>
                </a:solidFill>
                <a:latin typeface="Calibri" panose="020F0502020204030204" pitchFamily="34" charset="0"/>
                <a:cs typeface="Calibri" panose="020F0502020204030204" pitchFamily="34" charset="0"/>
              </a:rPr>
              <a:t>Diversity management is needed at universities and in the workplace</a:t>
            </a:r>
          </a:p>
          <a:p>
            <a:pPr marL="87312" lvl="1" indent="0">
              <a:spcBef>
                <a:spcPts val="600"/>
              </a:spcBef>
              <a:buClr>
                <a:schemeClr val="tx1"/>
              </a:buClr>
              <a:buSzPct val="175000"/>
              <a:buNone/>
            </a:pPr>
            <a:endParaRPr lang="en-GB" sz="400" dirty="0">
              <a:solidFill>
                <a:schemeClr val="tx1"/>
              </a:solidFill>
              <a:latin typeface="Calibri" panose="020F0502020204030204" pitchFamily="34" charset="0"/>
              <a:cs typeface="Calibri" panose="020F0502020204030204" pitchFamily="34" charset="0"/>
            </a:endParaRPr>
          </a:p>
          <a:p>
            <a:pPr marL="355600" indent="-268288">
              <a:buClr>
                <a:schemeClr val="tx1"/>
              </a:buClr>
              <a:buSzPct val="175000"/>
              <a:buFont typeface="Arial" panose="020B0604020202020204" pitchFamily="34" charset="0"/>
              <a:buChar char="•"/>
            </a:pPr>
            <a:r>
              <a:rPr lang="en-GB" sz="1200" dirty="0">
                <a:solidFill>
                  <a:schemeClr val="tx1"/>
                </a:solidFill>
                <a:latin typeface="Calibri" panose="020F0502020204030204" pitchFamily="34" charset="0"/>
                <a:cs typeface="Calibri" panose="020F0502020204030204" pitchFamily="34" charset="0"/>
              </a:rPr>
              <a:t>To Progress towards </a:t>
            </a:r>
            <a:r>
              <a:rPr lang="en-GB" sz="1200" b="1" dirty="0">
                <a:solidFill>
                  <a:schemeClr val="tx1"/>
                </a:solidFill>
                <a:latin typeface="Calibri" panose="020F0502020204030204" pitchFamily="34" charset="0"/>
                <a:cs typeface="Calibri" panose="020F0502020204030204" pitchFamily="34" charset="0"/>
              </a:rPr>
              <a:t>Global Citizenship and Common Values</a:t>
            </a:r>
            <a:endParaRPr lang="en-GB" sz="1200" dirty="0">
              <a:solidFill>
                <a:schemeClr val="tx1"/>
              </a:solidFill>
              <a:latin typeface="Calibri" panose="020F0502020204030204" pitchFamily="34" charset="0"/>
              <a:cs typeface="Calibri" panose="020F0502020204030204" pitchFamily="34" charset="0"/>
            </a:endParaRPr>
          </a:p>
          <a:p>
            <a:pPr marL="87312" indent="0">
              <a:buClr>
                <a:schemeClr val="tx1"/>
              </a:buClr>
              <a:buSzPct val="175000"/>
              <a:buNone/>
            </a:pPr>
            <a:endParaRPr lang="en-GB" sz="400" dirty="0">
              <a:solidFill>
                <a:schemeClr val="tx1"/>
              </a:solidFill>
              <a:latin typeface="Calibri" panose="020F0502020204030204" pitchFamily="34" charset="0"/>
              <a:cs typeface="Calibri" panose="020F0502020204030204" pitchFamily="34" charset="0"/>
            </a:endParaRPr>
          </a:p>
          <a:p>
            <a:pPr marL="812800" lvl="1" indent="-268288">
              <a:buClr>
                <a:schemeClr val="tx1"/>
              </a:buClr>
              <a:buSzPct val="175000"/>
              <a:buFont typeface="Arial" panose="020B0604020202020204" pitchFamily="34" charset="0"/>
              <a:buChar char="•"/>
            </a:pPr>
            <a:r>
              <a:rPr lang="en-GB" sz="1200" b="1" dirty="0">
                <a:solidFill>
                  <a:schemeClr val="tx1"/>
                </a:solidFill>
                <a:latin typeface="Calibri" panose="020F0502020204030204" pitchFamily="34" charset="0"/>
                <a:cs typeface="Calibri" panose="020F0502020204030204" pitchFamily="34" charset="0"/>
              </a:rPr>
              <a:t>Inclusivity</a:t>
            </a:r>
            <a:r>
              <a:rPr lang="en-GB" sz="1200" dirty="0">
                <a:solidFill>
                  <a:schemeClr val="tx1"/>
                </a:solidFill>
                <a:latin typeface="Calibri" panose="020F0502020204030204" pitchFamily="34" charset="0"/>
                <a:cs typeface="Calibri" panose="020F0502020204030204" pitchFamily="34" charset="0"/>
              </a:rPr>
              <a:t> - Students increasingly want diverse experiences and a more inclusive ethos (cultural, ethnic, gender, environmental, etc) in their personal, social and professional lives</a:t>
            </a:r>
          </a:p>
          <a:p>
            <a:pPr marL="1270000" lvl="2" indent="-268288">
              <a:buClr>
                <a:schemeClr val="tx1"/>
              </a:buClr>
              <a:buSzPct val="175000"/>
              <a:buFont typeface="Arial" panose="020B0604020202020204" pitchFamily="34" charset="0"/>
              <a:buChar char="•"/>
            </a:pPr>
            <a:r>
              <a:rPr lang="en-GB" sz="1200" dirty="0">
                <a:solidFill>
                  <a:schemeClr val="tx1"/>
                </a:solidFill>
                <a:latin typeface="Calibri" panose="020F0502020204030204" pitchFamily="34" charset="0"/>
                <a:cs typeface="Calibri" panose="020F0502020204030204" pitchFamily="34" charset="0"/>
              </a:rPr>
              <a:t>COIL is a platform to foster self-perception, respect for others and adaptation (DMIS, Bennett)</a:t>
            </a:r>
          </a:p>
          <a:p>
            <a:pPr marL="544512" lvl="1" indent="0">
              <a:buClr>
                <a:schemeClr val="tx1"/>
              </a:buClr>
              <a:buSzPct val="175000"/>
              <a:buNone/>
            </a:pPr>
            <a:endParaRPr lang="en-GB" sz="800" dirty="0">
              <a:solidFill>
                <a:schemeClr val="tx1"/>
              </a:solidFill>
              <a:latin typeface="Calibri" panose="020F0502020204030204" pitchFamily="34" charset="0"/>
              <a:cs typeface="Calibri" panose="020F0502020204030204" pitchFamily="34" charset="0"/>
            </a:endParaRPr>
          </a:p>
          <a:p>
            <a:pPr marL="812800" lvl="1" indent="-268288">
              <a:buClr>
                <a:schemeClr val="tx1"/>
              </a:buClr>
              <a:buSzPct val="175000"/>
              <a:buFont typeface="Arial" panose="020B0604020202020204" pitchFamily="34" charset="0"/>
              <a:buChar char="•"/>
            </a:pPr>
            <a:r>
              <a:rPr lang="en-GB" sz="1200" dirty="0">
                <a:solidFill>
                  <a:schemeClr val="tx1"/>
                </a:solidFill>
                <a:latin typeface="Calibri" panose="020F0502020204030204" pitchFamily="34" charset="0"/>
                <a:cs typeface="Calibri" panose="020F0502020204030204" pitchFamily="34" charset="0"/>
              </a:rPr>
              <a:t>Virtual Mobility as </a:t>
            </a:r>
            <a:r>
              <a:rPr lang="en-GB" sz="1200" b="1" dirty="0">
                <a:solidFill>
                  <a:schemeClr val="tx1"/>
                </a:solidFill>
                <a:latin typeface="Calibri" panose="020F0502020204030204" pitchFamily="34" charset="0"/>
                <a:cs typeface="Calibri" panose="020F0502020204030204" pitchFamily="34" charset="0"/>
              </a:rPr>
              <a:t>Social Responsibility to reduce carbon footprint </a:t>
            </a:r>
            <a:r>
              <a:rPr lang="en-GB" sz="1200" dirty="0">
                <a:solidFill>
                  <a:schemeClr val="tx1"/>
                </a:solidFill>
                <a:latin typeface="Calibri" panose="020F0502020204030204" pitchFamily="34" charset="0"/>
                <a:cs typeface="Calibri" panose="020F0502020204030204" pitchFamily="34" charset="0"/>
              </a:rPr>
              <a:t>(UNESCO, Futures of HE, 2022) and </a:t>
            </a:r>
            <a:r>
              <a:rPr lang="en-GB" sz="1200" b="1" dirty="0">
                <a:solidFill>
                  <a:schemeClr val="tx1"/>
                </a:solidFill>
                <a:latin typeface="Calibri" panose="020F0502020204030204" pitchFamily="34" charset="0"/>
                <a:cs typeface="Calibri" panose="020F0502020204030204" pitchFamily="34" charset="0"/>
              </a:rPr>
              <a:t>Engagement towards Sustainable Development Goals (SDGs)</a:t>
            </a:r>
          </a:p>
          <a:p>
            <a:pPr marL="355600" lvl="1" indent="-268288">
              <a:spcBef>
                <a:spcPts val="600"/>
              </a:spcBef>
              <a:buClr>
                <a:schemeClr val="tx1"/>
              </a:buClr>
              <a:buSzPct val="175000"/>
              <a:buFont typeface="Arial" panose="020B0604020202020204" pitchFamily="34" charset="0"/>
              <a:buChar char="•"/>
            </a:pPr>
            <a:endParaRPr lang="en-GB" sz="400" dirty="0">
              <a:solidFill>
                <a:schemeClr val="tx1"/>
              </a:solidFill>
              <a:latin typeface="Calibri" panose="020F0502020204030204" pitchFamily="34" charset="0"/>
              <a:cs typeface="Calibri" panose="020F0502020204030204" pitchFamily="34" charset="0"/>
            </a:endParaRPr>
          </a:p>
          <a:p>
            <a:pPr marL="812800" lvl="1" indent="-268288">
              <a:buClr>
                <a:schemeClr val="tx1"/>
              </a:buClr>
              <a:buSzPct val="175000"/>
              <a:buFont typeface="Arial" panose="020B0604020202020204" pitchFamily="34" charset="0"/>
              <a:buChar char="•"/>
            </a:pPr>
            <a:r>
              <a:rPr lang="en-GB" sz="1200" b="1" dirty="0">
                <a:solidFill>
                  <a:schemeClr val="tx1"/>
                </a:solidFill>
                <a:latin typeface="Calibri" panose="020F0502020204030204" pitchFamily="34" charset="0"/>
                <a:cs typeface="Calibri" panose="020F0502020204030204" pitchFamily="34" charset="0"/>
              </a:rPr>
              <a:t>Digital literacy  for all </a:t>
            </a:r>
            <a:r>
              <a:rPr lang="en-GB" sz="1200" dirty="0">
                <a:solidFill>
                  <a:schemeClr val="tx1"/>
                </a:solidFill>
                <a:latin typeface="Calibri" panose="020F0502020204030204" pitchFamily="34" charset="0"/>
                <a:cs typeface="Calibri" panose="020F0502020204030204" pitchFamily="34" charset="0"/>
              </a:rPr>
              <a:t>– greatly enhanced since the Covid crisis started, needs to be nurtured and stay abreast with changes and tools (</a:t>
            </a:r>
            <a:r>
              <a:rPr lang="en-GB" sz="1200" i="1" dirty="0">
                <a:solidFill>
                  <a:schemeClr val="tx1"/>
                </a:solidFill>
                <a:latin typeface="Calibri" panose="020F0502020204030204" pitchFamily="34" charset="0"/>
                <a:cs typeface="Calibri" panose="020F0502020204030204" pitchFamily="34" charset="0"/>
              </a:rPr>
              <a:t>Digital Native </a:t>
            </a:r>
            <a:r>
              <a:rPr lang="en-GB" sz="1200" dirty="0">
                <a:solidFill>
                  <a:schemeClr val="tx1"/>
                </a:solidFill>
                <a:latin typeface="Calibri" panose="020F0502020204030204" pitchFamily="34" charset="0"/>
                <a:cs typeface="Calibri" panose="020F0502020204030204" pitchFamily="34" charset="0"/>
              </a:rPr>
              <a:t>fallacy)</a:t>
            </a:r>
          </a:p>
          <a:p>
            <a:pPr marL="355600" indent="-268288">
              <a:buClr>
                <a:schemeClr val="tx1"/>
              </a:buClr>
              <a:buSzPct val="175000"/>
              <a:buFont typeface="Arial" panose="020B0604020202020204" pitchFamily="34" charset="0"/>
              <a:buChar char="•"/>
            </a:pPr>
            <a:r>
              <a:rPr lang="en-GB" sz="1200" b="1" dirty="0">
                <a:solidFill>
                  <a:schemeClr val="tx1"/>
                </a:solidFill>
                <a:latin typeface="Calibri" panose="020F0502020204030204" pitchFamily="34" charset="0"/>
                <a:cs typeface="Calibri" panose="020F0502020204030204" pitchFamily="34" charset="0"/>
              </a:rPr>
              <a:t>Institutions can internationalise their curricula and foster ICC, and develop new and/or deeper institutional partnerships </a:t>
            </a:r>
            <a:r>
              <a:rPr lang="en-GB" sz="1200" dirty="0">
                <a:solidFill>
                  <a:schemeClr val="tx1"/>
                </a:solidFill>
                <a:latin typeface="Calibri" panose="020F0502020204030204" pitchFamily="34" charset="0"/>
                <a:cs typeface="Calibri" panose="020F0502020204030204" pitchFamily="34" charset="0"/>
              </a:rPr>
              <a:t>at various levels through COIL with a variety of stakeholders (e.g. leading to study abroad both ways, Top-up articulations, TNE, joint research, etc)</a:t>
            </a:r>
          </a:p>
          <a:p>
            <a:pPr marL="87312" indent="0">
              <a:buClr>
                <a:schemeClr val="tx1"/>
              </a:buClr>
              <a:buSzPct val="175000"/>
              <a:buNone/>
            </a:pPr>
            <a:endParaRPr lang="en-GB" sz="400" dirty="0">
              <a:solidFill>
                <a:schemeClr val="tx1"/>
              </a:solidFill>
              <a:latin typeface="Calibri" panose="020F0502020204030204" pitchFamily="34" charset="0"/>
              <a:cs typeface="Calibri" panose="020F0502020204030204" pitchFamily="34" charset="0"/>
            </a:endParaRPr>
          </a:p>
          <a:p>
            <a:pPr marL="812800" lvl="1" indent="-268288">
              <a:buClr>
                <a:schemeClr val="tx1"/>
              </a:buClr>
              <a:buSzPct val="175000"/>
              <a:buFont typeface="Arial" panose="020B0604020202020204" pitchFamily="34" charset="0"/>
              <a:buChar char="•"/>
            </a:pPr>
            <a:r>
              <a:rPr lang="en-GB" sz="1200" dirty="0">
                <a:solidFill>
                  <a:schemeClr val="tx1"/>
                </a:solidFill>
                <a:latin typeface="Calibri" panose="020F0502020204030204" pitchFamily="34" charset="0"/>
                <a:cs typeface="Calibri" panose="020F0502020204030204" pitchFamily="34" charset="0"/>
              </a:rPr>
              <a:t>Step towards </a:t>
            </a:r>
            <a:r>
              <a:rPr lang="en-GB" sz="1200" b="1" dirty="0">
                <a:solidFill>
                  <a:schemeClr val="tx1"/>
                </a:solidFill>
                <a:latin typeface="Calibri" panose="020F0502020204030204" pitchFamily="34" charset="0"/>
                <a:cs typeface="Calibri" panose="020F0502020204030204" pitchFamily="34" charset="0"/>
              </a:rPr>
              <a:t>more balanced and more inclusive joint curriculum designs</a:t>
            </a:r>
          </a:p>
          <a:p>
            <a:pPr marL="87312" lvl="1" indent="0">
              <a:spcBef>
                <a:spcPts val="600"/>
              </a:spcBef>
              <a:buClr>
                <a:schemeClr val="tx1"/>
              </a:buClr>
              <a:buSzPct val="175000"/>
              <a:buNone/>
            </a:pPr>
            <a:endParaRPr lang="en-GB" sz="1400" dirty="0">
              <a:solidFill>
                <a:schemeClr val="tx1"/>
              </a:solidFill>
              <a:latin typeface="Calibri" panose="020F0502020204030204" pitchFamily="34" charset="0"/>
              <a:cs typeface="Calibri" panose="020F0502020204030204" pitchFamily="34" charset="0"/>
            </a:endParaRPr>
          </a:p>
          <a:p>
            <a:pPr marL="742950" lvl="1" indent="-285750"/>
            <a:endParaRPr lang="en-GB" dirty="0">
              <a:solidFill>
                <a:schemeClr val="tx1"/>
              </a:solidFill>
            </a:endParaRPr>
          </a:p>
          <a:p>
            <a:pPr marL="742950" lvl="1" indent="-285750"/>
            <a:endParaRPr lang="en-GB" dirty="0">
              <a:solidFill>
                <a:schemeClr val="tx1"/>
              </a:solidFill>
            </a:endParaRPr>
          </a:p>
          <a:p>
            <a:pPr marL="742950" lvl="1" indent="-285750"/>
            <a:endParaRPr lang="en-GB" dirty="0">
              <a:solidFill>
                <a:schemeClr val="tx1"/>
              </a:solidFill>
            </a:endParaRPr>
          </a:p>
          <a:p>
            <a:pPr marL="742950" lvl="1" indent="-285750"/>
            <a:endParaRPr lang="en-GB" dirty="0">
              <a:solidFill>
                <a:schemeClr val="tx1"/>
              </a:solidFill>
            </a:endParaRPr>
          </a:p>
          <a:p>
            <a:pPr marL="285750" indent="-285750"/>
            <a:endParaRPr lang="en-GB" dirty="0">
              <a:solidFill>
                <a:schemeClr val="tx1"/>
              </a:solidFill>
            </a:endParaRPr>
          </a:p>
          <a:p>
            <a:pPr marL="285750" indent="-285750"/>
            <a:endParaRPr lang="en-GB" dirty="0">
              <a:solidFill>
                <a:schemeClr val="tx1"/>
              </a:solidFill>
            </a:endParaRPr>
          </a:p>
          <a:p>
            <a:pPr marL="742950" lvl="1" indent="-285750"/>
            <a:endParaRPr dirty="0">
              <a:solidFill>
                <a:schemeClr val="tx1"/>
              </a:solidFill>
            </a:endParaRPr>
          </a:p>
        </p:txBody>
      </p:sp>
      <p:sp>
        <p:nvSpPr>
          <p:cNvPr id="8" name="Google Shape;185;p23">
            <a:extLst>
              <a:ext uri="{FF2B5EF4-FFF2-40B4-BE49-F238E27FC236}">
                <a16:creationId xmlns:a16="http://schemas.microsoft.com/office/drawing/2014/main" id="{6A056E54-4E45-48DF-AD5A-A616E5AC3CCB}"/>
              </a:ext>
            </a:extLst>
          </p:cNvPr>
          <p:cNvSpPr txBox="1">
            <a:spLocks noGrp="1"/>
          </p:cNvSpPr>
          <p:nvPr>
            <p:ph type="title"/>
          </p:nvPr>
        </p:nvSpPr>
        <p:spPr>
          <a:xfrm>
            <a:off x="-443616" y="1766990"/>
            <a:ext cx="3692400" cy="106751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200" dirty="0">
                <a:solidFill>
                  <a:srgbClr val="11144F"/>
                </a:solidFill>
                <a:latin typeface="Calibri" panose="020F0502020204030204" pitchFamily="34" charset="0"/>
                <a:cs typeface="Calibri" panose="020F0502020204030204" pitchFamily="34" charset="0"/>
              </a:rPr>
              <a:t>Rationales</a:t>
            </a:r>
            <a:endParaRPr sz="3200" dirty="0">
              <a:solidFill>
                <a:srgbClr val="11144F"/>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0A7086EB-EC2E-4EAE-9001-7B86065E8047}"/>
              </a:ext>
            </a:extLst>
          </p:cNvPr>
          <p:cNvSpPr/>
          <p:nvPr/>
        </p:nvSpPr>
        <p:spPr>
          <a:xfrm>
            <a:off x="0" y="0"/>
            <a:ext cx="184826" cy="5143500"/>
          </a:xfrm>
          <a:prstGeom prst="rect">
            <a:avLst/>
          </a:prstGeom>
          <a:solidFill>
            <a:srgbClr val="111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object 14">
            <a:extLst>
              <a:ext uri="{FF2B5EF4-FFF2-40B4-BE49-F238E27FC236}">
                <a16:creationId xmlns:a16="http://schemas.microsoft.com/office/drawing/2014/main" id="{853CF787-F8B4-4341-ACF7-4673C6F85F25}"/>
              </a:ext>
            </a:extLst>
          </p:cNvPr>
          <p:cNvPicPr/>
          <p:nvPr/>
        </p:nvPicPr>
        <p:blipFill>
          <a:blip r:embed="rId3" cstate="screen">
            <a:extLst>
              <a:ext uri="{28A0092B-C50C-407E-A947-70E740481C1C}">
                <a14:useLocalDpi xmlns:a14="http://schemas.microsoft.com/office/drawing/2010/main"/>
              </a:ext>
            </a:extLst>
          </a:blip>
          <a:stretch>
            <a:fillRect/>
          </a:stretch>
        </p:blipFill>
        <p:spPr>
          <a:xfrm>
            <a:off x="415515" y="4614913"/>
            <a:ext cx="1575730" cy="410357"/>
          </a:xfrm>
          <a:prstGeom prst="rect">
            <a:avLst/>
          </a:prstGeom>
        </p:spPr>
      </p:pic>
    </p:spTree>
    <p:extLst>
      <p:ext uri="{BB962C8B-B14F-4D97-AF65-F5344CB8AC3E}">
        <p14:creationId xmlns:p14="http://schemas.microsoft.com/office/powerpoint/2010/main" val="3804082887"/>
      </p:ext>
    </p:extLst>
  </p:cSld>
  <p:clrMapOvr>
    <a:masterClrMapping/>
  </p:clrMapOvr>
  <mc:AlternateContent xmlns:mc="http://schemas.openxmlformats.org/markup-compatibility/2006" xmlns:p14="http://schemas.microsoft.com/office/powerpoint/2010/main">
    <mc:Choice Requires="p14">
      <p:transition p14:dur="250" advTm="20000">
        <p:wipe/>
      </p:transition>
    </mc:Choice>
    <mc:Fallback xmlns="">
      <p:transition advTm="20000">
        <p:wip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3"/>
          <p:cNvSpPr txBox="1">
            <a:spLocks noGrp="1"/>
          </p:cNvSpPr>
          <p:nvPr>
            <p:ph type="title"/>
          </p:nvPr>
        </p:nvSpPr>
        <p:spPr>
          <a:xfrm>
            <a:off x="210080" y="933297"/>
            <a:ext cx="2357651" cy="314309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800" dirty="0">
                <a:solidFill>
                  <a:srgbClr val="11144F"/>
                </a:solidFill>
                <a:latin typeface="Calibri" panose="020F0502020204030204" pitchFamily="34" charset="0"/>
                <a:cs typeface="Calibri" panose="020F0502020204030204" pitchFamily="34" charset="0"/>
              </a:rPr>
              <a:t>What Kind of COIL? </a:t>
            </a:r>
            <a:br>
              <a:rPr lang="en-US" sz="2800" dirty="0">
                <a:solidFill>
                  <a:srgbClr val="11144F"/>
                </a:solidFill>
                <a:latin typeface="Calibri" panose="020F0502020204030204" pitchFamily="34" charset="0"/>
                <a:cs typeface="Calibri" panose="020F0502020204030204" pitchFamily="34" charset="0"/>
              </a:rPr>
            </a:br>
            <a:br>
              <a:rPr lang="en-US" sz="2800" dirty="0">
                <a:solidFill>
                  <a:srgbClr val="11144F"/>
                </a:solidFill>
                <a:latin typeface="Calibri" panose="020F0502020204030204" pitchFamily="34" charset="0"/>
                <a:cs typeface="Calibri" panose="020F0502020204030204" pitchFamily="34" charset="0"/>
              </a:rPr>
            </a:br>
            <a:r>
              <a:rPr lang="en-US" sz="2800" dirty="0">
                <a:solidFill>
                  <a:srgbClr val="11144F"/>
                </a:solidFill>
                <a:latin typeface="Calibri" panose="020F0502020204030204" pitchFamily="34" charset="0"/>
                <a:cs typeface="Calibri" panose="020F0502020204030204" pitchFamily="34" charset="0"/>
              </a:rPr>
              <a:t>Definition,</a:t>
            </a:r>
            <a:br>
              <a:rPr lang="en-US" sz="2800" dirty="0">
                <a:solidFill>
                  <a:srgbClr val="11144F"/>
                </a:solidFill>
                <a:latin typeface="Calibri" panose="020F0502020204030204" pitchFamily="34" charset="0"/>
                <a:cs typeface="Calibri" panose="020F0502020204030204" pitchFamily="34" charset="0"/>
              </a:rPr>
            </a:br>
            <a:r>
              <a:rPr lang="en-US" sz="2800" dirty="0">
                <a:solidFill>
                  <a:srgbClr val="11144F"/>
                </a:solidFill>
                <a:latin typeface="Calibri" panose="020F0502020204030204" pitchFamily="34" charset="0"/>
                <a:cs typeface="Calibri" panose="020F0502020204030204" pitchFamily="34" charset="0"/>
              </a:rPr>
              <a:t>Requisites, and Models/Types</a:t>
            </a:r>
            <a:endParaRPr sz="2800" dirty="0">
              <a:solidFill>
                <a:srgbClr val="11144F"/>
              </a:solidFill>
              <a:latin typeface="Calibri" panose="020F0502020204030204" pitchFamily="34" charset="0"/>
              <a:cs typeface="Calibri" panose="020F0502020204030204" pitchFamily="34" charset="0"/>
            </a:endParaRPr>
          </a:p>
        </p:txBody>
      </p:sp>
      <p:sp>
        <p:nvSpPr>
          <p:cNvPr id="186" name="Google Shape;186;p23"/>
          <p:cNvSpPr txBox="1">
            <a:spLocks noGrp="1"/>
          </p:cNvSpPr>
          <p:nvPr>
            <p:ph type="body" idx="1"/>
          </p:nvPr>
        </p:nvSpPr>
        <p:spPr>
          <a:xfrm>
            <a:off x="2542477" y="-133815"/>
            <a:ext cx="6601523" cy="5277315"/>
          </a:xfrm>
          <a:prstGeom prst="rect">
            <a:avLst/>
          </a:prstGeom>
        </p:spPr>
        <p:txBody>
          <a:bodyPr spcFirstLastPara="1" wrap="square" lIns="91425" tIns="91425" rIns="91425" bIns="91425" anchor="t" anchorCtr="0">
            <a:noAutofit/>
          </a:bodyPr>
          <a:lstStyle/>
          <a:p>
            <a:pPr marL="373062" indent="-285750">
              <a:buClr>
                <a:schemeClr val="tx1"/>
              </a:buClr>
              <a:buSzPct val="175000"/>
              <a:buFont typeface="Arial" panose="020B0604020202020204" pitchFamily="34" charset="0"/>
              <a:buChar char="•"/>
              <a:defRPr/>
            </a:pPr>
            <a:r>
              <a:rPr lang="en-GB" dirty="0">
                <a:solidFill>
                  <a:schemeClr val="tx1"/>
                </a:solidFill>
                <a:latin typeface="Calibri" panose="020F0502020204030204" pitchFamily="34" charset="0"/>
                <a:cs typeface="Calibri" panose="020F0502020204030204" pitchFamily="34" charset="0"/>
              </a:rPr>
              <a:t>Collaboration with a ‘cultural other’ within a discipline, at a given level, on a given theme/topic/issue/research orientation</a:t>
            </a:r>
          </a:p>
          <a:p>
            <a:pPr marL="355600" indent="-268288">
              <a:buClr>
                <a:schemeClr val="tx1"/>
              </a:buClr>
              <a:buSzPct val="175000"/>
              <a:buFont typeface="Arial" panose="020B0604020202020204" pitchFamily="34" charset="0"/>
              <a:buChar char="•"/>
              <a:defRPr/>
            </a:pPr>
            <a:endParaRPr lang="en-GB" sz="600" dirty="0">
              <a:solidFill>
                <a:schemeClr val="tx1"/>
              </a:solidFill>
              <a:latin typeface="Calibri" panose="020F0502020204030204" pitchFamily="34" charset="0"/>
              <a:cs typeface="Calibri" panose="020F0502020204030204" pitchFamily="34" charset="0"/>
            </a:endParaRPr>
          </a:p>
          <a:p>
            <a:pPr marL="355600" indent="-268288">
              <a:buClr>
                <a:schemeClr val="tx1"/>
              </a:buClr>
              <a:buSzPct val="175000"/>
              <a:buFont typeface="Arial" panose="020B0604020202020204" pitchFamily="34" charset="0"/>
              <a:buChar char="•"/>
              <a:defRPr/>
            </a:pPr>
            <a:r>
              <a:rPr lang="en-GB" i="1" dirty="0">
                <a:solidFill>
                  <a:schemeClr val="tx1"/>
                </a:solidFill>
                <a:latin typeface="Calibri" panose="020F0502020204030204" pitchFamily="34" charset="0"/>
                <a:cs typeface="Calibri" panose="020F0502020204030204" pitchFamily="34" charset="0"/>
              </a:rPr>
              <a:t>Direct</a:t>
            </a:r>
            <a:r>
              <a:rPr lang="en-GB" dirty="0">
                <a:solidFill>
                  <a:schemeClr val="tx1"/>
                </a:solidFill>
                <a:latin typeface="Calibri" panose="020F0502020204030204" pitchFamily="34" charset="0"/>
                <a:cs typeface="Calibri" panose="020F0502020204030204" pitchFamily="34" charset="0"/>
              </a:rPr>
              <a:t> collaboration between groups of students (delivery modes agreed by faculty) via social media and online tools</a:t>
            </a:r>
          </a:p>
          <a:p>
            <a:pPr marL="355600" indent="-268288">
              <a:buClr>
                <a:schemeClr val="tx1"/>
              </a:buClr>
              <a:buSzPct val="175000"/>
              <a:buFont typeface="Arial" panose="020B0604020202020204" pitchFamily="34" charset="0"/>
              <a:buChar char="•"/>
              <a:defRPr/>
            </a:pPr>
            <a:endParaRPr lang="en-GB" sz="600" dirty="0">
              <a:solidFill>
                <a:schemeClr val="tx1"/>
              </a:solidFill>
              <a:latin typeface="Calibri" panose="020F0502020204030204" pitchFamily="34" charset="0"/>
              <a:cs typeface="Calibri" panose="020F0502020204030204" pitchFamily="34" charset="0"/>
            </a:endParaRPr>
          </a:p>
          <a:p>
            <a:pPr marL="355600" indent="-268288">
              <a:buClr>
                <a:schemeClr val="tx1"/>
              </a:buClr>
              <a:buSzPct val="175000"/>
              <a:buFont typeface="Arial" panose="020B0604020202020204" pitchFamily="34" charset="0"/>
              <a:buChar char="•"/>
              <a:defRPr/>
            </a:pPr>
            <a:r>
              <a:rPr lang="en-GB" dirty="0">
                <a:solidFill>
                  <a:schemeClr val="tx1"/>
                </a:solidFill>
                <a:latin typeface="Calibri" panose="020F0502020204030204" pitchFamily="34" charset="0"/>
                <a:cs typeface="Calibri" panose="020F0502020204030204" pitchFamily="34" charset="0"/>
              </a:rPr>
              <a:t>Reflection on and analysis/assessment of cross-/inter-cultural/-national learning, focusing on:</a:t>
            </a:r>
          </a:p>
          <a:p>
            <a:pPr marL="830262" lvl="1" indent="-285750">
              <a:buClr>
                <a:schemeClr val="tx1"/>
              </a:buClr>
              <a:buSzPct val="140000"/>
              <a:buFont typeface="Arial" panose="020B0604020202020204" pitchFamily="34" charset="0"/>
              <a:buChar char="•"/>
              <a:defRPr/>
            </a:pPr>
            <a:r>
              <a:rPr lang="en-GB" dirty="0">
                <a:solidFill>
                  <a:schemeClr val="tx1"/>
                </a:solidFill>
                <a:latin typeface="Calibri" panose="020F0502020204030204" pitchFamily="34" charset="0"/>
                <a:cs typeface="Calibri" panose="020F0502020204030204" pitchFamily="34" charset="0"/>
              </a:rPr>
              <a:t>Discipline-specific </a:t>
            </a:r>
            <a:r>
              <a:rPr lang="en-GB" b="1" dirty="0">
                <a:solidFill>
                  <a:schemeClr val="tx1"/>
                </a:solidFill>
                <a:latin typeface="Calibri" panose="020F0502020204030204" pitchFamily="34" charset="0"/>
                <a:cs typeface="Calibri" panose="020F0502020204030204" pitchFamily="34" charset="0"/>
              </a:rPr>
              <a:t>Knowledge</a:t>
            </a:r>
            <a:r>
              <a:rPr lang="en-GB" dirty="0">
                <a:solidFill>
                  <a:schemeClr val="tx1"/>
                </a:solidFill>
                <a:latin typeface="Calibri" panose="020F0502020204030204" pitchFamily="34" charset="0"/>
                <a:cs typeface="Calibri" panose="020F0502020204030204" pitchFamily="34" charset="0"/>
              </a:rPr>
              <a:t> and </a:t>
            </a:r>
            <a:r>
              <a:rPr lang="en-GB" b="1" dirty="0">
                <a:solidFill>
                  <a:schemeClr val="tx1"/>
                </a:solidFill>
                <a:latin typeface="Calibri" panose="020F0502020204030204" pitchFamily="34" charset="0"/>
                <a:cs typeface="Calibri" panose="020F0502020204030204" pitchFamily="34" charset="0"/>
              </a:rPr>
              <a:t>Practices, Facts and Frameworks</a:t>
            </a:r>
            <a:r>
              <a:rPr lang="en-GB" dirty="0">
                <a:solidFill>
                  <a:schemeClr val="tx1"/>
                </a:solidFill>
                <a:latin typeface="Calibri" panose="020F0502020204030204" pitchFamily="34" charset="0"/>
                <a:cs typeface="Calibri" panose="020F0502020204030204" pitchFamily="34" charset="0"/>
              </a:rPr>
              <a:t> and their underlying </a:t>
            </a:r>
            <a:r>
              <a:rPr lang="en-GB" b="1" dirty="0">
                <a:solidFill>
                  <a:schemeClr val="tx1"/>
                </a:solidFill>
                <a:latin typeface="Calibri" panose="020F0502020204030204" pitchFamily="34" charset="0"/>
                <a:cs typeface="Calibri" panose="020F0502020204030204" pitchFamily="34" charset="0"/>
              </a:rPr>
              <a:t>Rationales/Worldviews or Values </a:t>
            </a:r>
            <a:r>
              <a:rPr lang="en-GB" dirty="0">
                <a:solidFill>
                  <a:schemeClr val="tx1"/>
                </a:solidFill>
                <a:latin typeface="Calibri" panose="020F0502020204030204" pitchFamily="34" charset="0"/>
                <a:cs typeface="Calibri" panose="020F0502020204030204" pitchFamily="34" charset="0"/>
              </a:rPr>
              <a:t>across cultural contexts </a:t>
            </a:r>
            <a:r>
              <a:rPr lang="en-GB" sz="1400" dirty="0">
                <a:solidFill>
                  <a:schemeClr val="tx1"/>
                </a:solidFill>
                <a:latin typeface="Calibri" panose="020F0502020204030204" pitchFamily="34" charset="0"/>
                <a:cs typeface="Calibri" panose="020F0502020204030204" pitchFamily="34" charset="0"/>
              </a:rPr>
              <a:t>and/or</a:t>
            </a:r>
            <a:endParaRPr lang="en-GB" sz="1400" b="1" dirty="0">
              <a:solidFill>
                <a:schemeClr val="tx1"/>
              </a:solidFill>
              <a:latin typeface="Calibri" panose="020F0502020204030204" pitchFamily="34" charset="0"/>
              <a:cs typeface="Calibri" panose="020F0502020204030204" pitchFamily="34" charset="0"/>
            </a:endParaRPr>
          </a:p>
          <a:p>
            <a:pPr marL="812800" lvl="1" indent="-268288">
              <a:buClr>
                <a:schemeClr val="tx1"/>
              </a:buClr>
              <a:buSzPct val="175000"/>
              <a:buFont typeface="Arial" panose="020B0604020202020204" pitchFamily="34" charset="0"/>
              <a:buChar char="•"/>
              <a:defRPr/>
            </a:pPr>
            <a:r>
              <a:rPr lang="en-GB" b="1" dirty="0">
                <a:solidFill>
                  <a:schemeClr val="tx1"/>
                </a:solidFill>
                <a:latin typeface="Calibri" panose="020F0502020204030204" pitchFamily="34" charset="0"/>
                <a:cs typeface="Calibri" panose="020F0502020204030204" pitchFamily="34" charset="0"/>
              </a:rPr>
              <a:t>Intercultural communication </a:t>
            </a:r>
            <a:r>
              <a:rPr lang="en-GB" dirty="0">
                <a:solidFill>
                  <a:schemeClr val="tx1"/>
                </a:solidFill>
                <a:latin typeface="Calibri" panose="020F0502020204030204" pitchFamily="34" charset="0"/>
                <a:cs typeface="Calibri" panose="020F0502020204030204" pitchFamily="34" charset="0"/>
              </a:rPr>
              <a:t>and </a:t>
            </a:r>
            <a:r>
              <a:rPr lang="en-GB" b="1" dirty="0">
                <a:solidFill>
                  <a:schemeClr val="tx1"/>
                </a:solidFill>
                <a:latin typeface="Calibri" panose="020F0502020204030204" pitchFamily="34" charset="0"/>
                <a:cs typeface="Calibri" panose="020F0502020204030204" pitchFamily="34" charset="0"/>
              </a:rPr>
              <a:t>teamwork</a:t>
            </a:r>
            <a:r>
              <a:rPr lang="en-GB" dirty="0">
                <a:solidFill>
                  <a:schemeClr val="tx1"/>
                </a:solidFill>
                <a:latin typeface="Calibri" panose="020F0502020204030204" pitchFamily="34" charset="0"/>
                <a:cs typeface="Calibri" panose="020F0502020204030204" pitchFamily="34" charset="0"/>
              </a:rPr>
              <a:t>, </a:t>
            </a:r>
            <a:r>
              <a:rPr lang="en-GB" sz="1400" dirty="0">
                <a:solidFill>
                  <a:schemeClr val="tx1"/>
                </a:solidFill>
                <a:latin typeface="Calibri" panose="020F0502020204030204" pitchFamily="34" charset="0"/>
                <a:cs typeface="Calibri" panose="020F0502020204030204" pitchFamily="34" charset="0"/>
              </a:rPr>
              <a:t>and/or </a:t>
            </a:r>
          </a:p>
          <a:p>
            <a:pPr marL="812800" lvl="1" indent="-268288">
              <a:buClr>
                <a:schemeClr val="tx1"/>
              </a:buClr>
              <a:buSzPct val="175000"/>
              <a:buFont typeface="Arial" panose="020B0604020202020204" pitchFamily="34" charset="0"/>
              <a:buChar char="•"/>
              <a:defRPr/>
            </a:pPr>
            <a:r>
              <a:rPr lang="en-GB" b="1" dirty="0">
                <a:solidFill>
                  <a:schemeClr val="tx1"/>
                </a:solidFill>
                <a:latin typeface="Calibri" panose="020F0502020204030204" pitchFamily="34" charset="0"/>
                <a:cs typeface="Calibri" panose="020F0502020204030204" pitchFamily="34" charset="0"/>
              </a:rPr>
              <a:t>Joint, Cross-Cultural Research Project or Consultancy</a:t>
            </a:r>
            <a:r>
              <a:rPr lang="en-GB" dirty="0">
                <a:solidFill>
                  <a:schemeClr val="tx1"/>
                </a:solidFill>
                <a:latin typeface="Calibri" panose="020F0502020204030204" pitchFamily="34" charset="0"/>
                <a:cs typeface="Calibri" panose="020F0502020204030204" pitchFamily="34" charset="0"/>
              </a:rPr>
              <a:t>, </a:t>
            </a:r>
            <a:r>
              <a:rPr lang="en-GB" sz="1400" dirty="0">
                <a:solidFill>
                  <a:schemeClr val="tx1"/>
                </a:solidFill>
                <a:latin typeface="Calibri" panose="020F0502020204030204" pitchFamily="34" charset="0"/>
                <a:cs typeface="Calibri" panose="020F0502020204030204" pitchFamily="34" charset="0"/>
              </a:rPr>
              <a:t>and/or</a:t>
            </a:r>
          </a:p>
          <a:p>
            <a:pPr marL="812800" lvl="1" indent="-268288">
              <a:buClr>
                <a:schemeClr val="tx1"/>
              </a:buClr>
              <a:buSzPct val="175000"/>
              <a:buFont typeface="Arial" panose="020B0604020202020204" pitchFamily="34" charset="0"/>
              <a:buChar char="•"/>
              <a:defRPr/>
            </a:pPr>
            <a:r>
              <a:rPr lang="en-GB" b="1" dirty="0">
                <a:solidFill>
                  <a:schemeClr val="tx1"/>
                </a:solidFill>
                <a:latin typeface="Calibri" panose="020F0502020204030204" pitchFamily="34" charset="0"/>
                <a:cs typeface="Calibri" panose="020F0502020204030204" pitchFamily="34" charset="0"/>
              </a:rPr>
              <a:t>Pedagogical</a:t>
            </a:r>
            <a:r>
              <a:rPr lang="en-GB" dirty="0">
                <a:solidFill>
                  <a:schemeClr val="tx1"/>
                </a:solidFill>
                <a:latin typeface="Calibri" panose="020F0502020204030204" pitchFamily="34" charset="0"/>
                <a:cs typeface="Calibri" panose="020F0502020204030204" pitchFamily="34" charset="0"/>
              </a:rPr>
              <a:t> differences and similarities </a:t>
            </a:r>
            <a:r>
              <a:rPr lang="en-GB" sz="1400" dirty="0">
                <a:solidFill>
                  <a:schemeClr val="tx1"/>
                </a:solidFill>
                <a:latin typeface="Calibri" panose="020F0502020204030204" pitchFamily="34" charset="0"/>
                <a:cs typeface="Calibri" panose="020F0502020204030204" pitchFamily="34" charset="0"/>
              </a:rPr>
              <a:t>and/or</a:t>
            </a:r>
          </a:p>
          <a:p>
            <a:pPr marL="812800" lvl="1" indent="-268288">
              <a:buClr>
                <a:schemeClr val="tx1"/>
              </a:buClr>
              <a:buSzPct val="175000"/>
              <a:buFont typeface="Arial" panose="020B0604020202020204" pitchFamily="34" charset="0"/>
              <a:buChar char="•"/>
              <a:defRPr/>
            </a:pPr>
            <a:r>
              <a:rPr lang="en-GB" dirty="0">
                <a:solidFill>
                  <a:schemeClr val="tx1"/>
                </a:solidFill>
                <a:latin typeface="Calibri" panose="020F0502020204030204" pitchFamily="34" charset="0"/>
                <a:cs typeface="Calibri" panose="020F0502020204030204" pitchFamily="34" charset="0"/>
              </a:rPr>
              <a:t>Differences in </a:t>
            </a:r>
            <a:r>
              <a:rPr lang="en-GB" b="1" dirty="0">
                <a:solidFill>
                  <a:schemeClr val="tx1"/>
                </a:solidFill>
                <a:latin typeface="Calibri" panose="020F0502020204030204" pitchFamily="34" charset="0"/>
                <a:cs typeface="Calibri" panose="020F0502020204030204" pitchFamily="34" charset="0"/>
              </a:rPr>
              <a:t>access to, and confidence and proficiency in, using digital channels and toolkits in English</a:t>
            </a:r>
          </a:p>
          <a:p>
            <a:pPr marL="87312" lvl="1" indent="0">
              <a:spcBef>
                <a:spcPts val="600"/>
              </a:spcBef>
              <a:buClr>
                <a:schemeClr val="tx1"/>
              </a:buClr>
              <a:buSzPct val="175000"/>
              <a:buNone/>
              <a:defRPr/>
            </a:pPr>
            <a:endParaRPr lang="en-GB" sz="600" dirty="0">
              <a:solidFill>
                <a:schemeClr val="tx1"/>
              </a:solidFill>
              <a:latin typeface="Calibri" panose="020F0502020204030204" pitchFamily="34" charset="0"/>
              <a:cs typeface="Calibri" panose="020F0502020204030204" pitchFamily="34" charset="0"/>
            </a:endParaRPr>
          </a:p>
          <a:p>
            <a:pPr marL="355600" lvl="1" indent="-268288">
              <a:spcBef>
                <a:spcPts val="600"/>
              </a:spcBef>
              <a:buClr>
                <a:schemeClr val="tx1"/>
              </a:buClr>
              <a:buSzPct val="175000"/>
              <a:buFont typeface="Arial" panose="020B0604020202020204" pitchFamily="34" charset="0"/>
              <a:buChar char="•"/>
              <a:defRPr/>
            </a:pPr>
            <a:r>
              <a:rPr lang="en-GB" dirty="0">
                <a:solidFill>
                  <a:schemeClr val="tx1"/>
                </a:solidFill>
                <a:latin typeface="Calibri" panose="020F0502020204030204" pitchFamily="34" charset="0"/>
                <a:cs typeface="Calibri" panose="020F0502020204030204" pitchFamily="34" charset="0"/>
              </a:rPr>
              <a:t>Specific Internationalised </a:t>
            </a:r>
            <a:r>
              <a:rPr lang="en-GB" b="1" dirty="0">
                <a:solidFill>
                  <a:schemeClr val="tx1"/>
                </a:solidFill>
                <a:latin typeface="Calibri" panose="020F0502020204030204" pitchFamily="34" charset="0"/>
                <a:cs typeface="Calibri" panose="020F0502020204030204" pitchFamily="34" charset="0"/>
              </a:rPr>
              <a:t>Learning Outcomes</a:t>
            </a:r>
            <a:r>
              <a:rPr lang="en-GB" dirty="0">
                <a:solidFill>
                  <a:schemeClr val="tx1"/>
                </a:solidFill>
                <a:latin typeface="Calibri" panose="020F0502020204030204" pitchFamily="34" charset="0"/>
                <a:cs typeface="Calibri" panose="020F0502020204030204" pitchFamily="34" charset="0"/>
              </a:rPr>
              <a:t>, </a:t>
            </a:r>
            <a:r>
              <a:rPr lang="en-GB" b="1" dirty="0">
                <a:solidFill>
                  <a:schemeClr val="tx1"/>
                </a:solidFill>
                <a:latin typeface="Calibri" panose="020F0502020204030204" pitchFamily="34" charset="0"/>
                <a:cs typeface="Calibri" panose="020F0502020204030204" pitchFamily="34" charset="0"/>
              </a:rPr>
              <a:t>Activities</a:t>
            </a:r>
            <a:r>
              <a:rPr lang="en-GB" dirty="0">
                <a:solidFill>
                  <a:schemeClr val="tx1"/>
                </a:solidFill>
                <a:latin typeface="Calibri" panose="020F0502020204030204" pitchFamily="34" charset="0"/>
                <a:cs typeface="Calibri" panose="020F0502020204030204" pitchFamily="34" charset="0"/>
              </a:rPr>
              <a:t> and </a:t>
            </a:r>
            <a:r>
              <a:rPr lang="en-GB" b="1" dirty="0">
                <a:solidFill>
                  <a:schemeClr val="tx1"/>
                </a:solidFill>
                <a:latin typeface="Calibri" panose="020F0502020204030204" pitchFamily="34" charset="0"/>
                <a:cs typeface="Calibri" panose="020F0502020204030204" pitchFamily="34" charset="0"/>
              </a:rPr>
              <a:t>Assessments</a:t>
            </a:r>
            <a:r>
              <a:rPr lang="en-GB" dirty="0">
                <a:solidFill>
                  <a:schemeClr val="tx1"/>
                </a:solidFill>
                <a:latin typeface="Calibri" panose="020F0502020204030204" pitchFamily="34" charset="0"/>
                <a:cs typeface="Calibri" panose="020F0502020204030204" pitchFamily="34" charset="0"/>
              </a:rPr>
              <a:t> (</a:t>
            </a:r>
            <a:r>
              <a:rPr lang="en-GB" i="1" dirty="0">
                <a:solidFill>
                  <a:schemeClr val="tx1"/>
                </a:solidFill>
                <a:latin typeface="Calibri" panose="020F0502020204030204" pitchFamily="34" charset="0"/>
                <a:cs typeface="Calibri" panose="020F0502020204030204" pitchFamily="34" charset="0"/>
              </a:rPr>
              <a:t>Constructive Alignment </a:t>
            </a:r>
            <a:r>
              <a:rPr lang="en-GB" dirty="0">
                <a:solidFill>
                  <a:schemeClr val="tx1"/>
                </a:solidFill>
                <a:latin typeface="Calibri" panose="020F0502020204030204" pitchFamily="34" charset="0"/>
                <a:cs typeface="Calibri" panose="020F0502020204030204" pitchFamily="34" charset="0"/>
              </a:rPr>
              <a:t>approach) </a:t>
            </a:r>
          </a:p>
          <a:p>
            <a:pPr marL="355600" indent="-268288">
              <a:buClr>
                <a:schemeClr val="tx1"/>
              </a:buClr>
              <a:buSzPct val="175000"/>
              <a:buFont typeface="Arial" panose="020B0604020202020204" pitchFamily="34" charset="0"/>
              <a:buChar char="•"/>
            </a:pPr>
            <a:endParaRPr lang="en-US" dirty="0">
              <a:solidFill>
                <a:schemeClr val="tx1"/>
              </a:solidFill>
              <a:latin typeface="Calibri" panose="020F0502020204030204" pitchFamily="34" charset="0"/>
              <a:cs typeface="Calibri" panose="020F0502020204030204" pitchFamily="34" charset="0"/>
            </a:endParaRPr>
          </a:p>
          <a:p>
            <a:pPr marL="0" lvl="0" indent="0">
              <a:buNone/>
            </a:pPr>
            <a:endParaRPr dirty="0">
              <a:solidFill>
                <a:schemeClr val="tx1"/>
              </a:solidFill>
            </a:endParaRPr>
          </a:p>
        </p:txBody>
      </p:sp>
      <p:sp>
        <p:nvSpPr>
          <p:cNvPr id="7" name="Rectangle 6">
            <a:extLst>
              <a:ext uri="{FF2B5EF4-FFF2-40B4-BE49-F238E27FC236}">
                <a16:creationId xmlns:a16="http://schemas.microsoft.com/office/drawing/2014/main" id="{D32DC566-0ABA-419E-A66E-E23546BE4652}"/>
              </a:ext>
            </a:extLst>
          </p:cNvPr>
          <p:cNvSpPr/>
          <p:nvPr/>
        </p:nvSpPr>
        <p:spPr>
          <a:xfrm>
            <a:off x="0" y="0"/>
            <a:ext cx="184826" cy="5143500"/>
          </a:xfrm>
          <a:prstGeom prst="rect">
            <a:avLst/>
          </a:prstGeom>
          <a:solidFill>
            <a:srgbClr val="111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object 14">
            <a:extLst>
              <a:ext uri="{FF2B5EF4-FFF2-40B4-BE49-F238E27FC236}">
                <a16:creationId xmlns:a16="http://schemas.microsoft.com/office/drawing/2014/main" id="{413DE6C9-D276-446C-9A3A-F6C89CE25E35}"/>
              </a:ext>
            </a:extLst>
          </p:cNvPr>
          <p:cNvPicPr/>
          <p:nvPr/>
        </p:nvPicPr>
        <p:blipFill>
          <a:blip r:embed="rId3" cstate="screen">
            <a:extLst>
              <a:ext uri="{28A0092B-C50C-407E-A947-70E740481C1C}">
                <a14:useLocalDpi xmlns:a14="http://schemas.microsoft.com/office/drawing/2010/main"/>
              </a:ext>
            </a:extLst>
          </a:blip>
          <a:stretch>
            <a:fillRect/>
          </a:stretch>
        </p:blipFill>
        <p:spPr>
          <a:xfrm>
            <a:off x="415515" y="4614913"/>
            <a:ext cx="1575730" cy="410357"/>
          </a:xfrm>
          <a:prstGeom prst="rect">
            <a:avLst/>
          </a:prstGeom>
        </p:spPr>
      </p:pic>
    </p:spTree>
    <p:extLst>
      <p:ext uri="{BB962C8B-B14F-4D97-AF65-F5344CB8AC3E}">
        <p14:creationId xmlns:p14="http://schemas.microsoft.com/office/powerpoint/2010/main" val="391543147"/>
      </p:ext>
    </p:extLst>
  </p:cSld>
  <p:clrMapOvr>
    <a:masterClrMapping/>
  </p:clrMapOvr>
  <mc:AlternateContent xmlns:mc="http://schemas.openxmlformats.org/markup-compatibility/2006" xmlns:p14="http://schemas.microsoft.com/office/powerpoint/2010/main">
    <mc:Choice Requires="p14">
      <p:transition p14:dur="250" advTm="20000">
        <p:wipe/>
      </p:transition>
    </mc:Choice>
    <mc:Fallback xmlns="">
      <p:transition advTm="20000">
        <p:wip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6" name="Google Shape;186;p23"/>
          <p:cNvSpPr txBox="1">
            <a:spLocks noGrp="1"/>
          </p:cNvSpPr>
          <p:nvPr>
            <p:ph type="body" idx="1"/>
          </p:nvPr>
        </p:nvSpPr>
        <p:spPr>
          <a:xfrm>
            <a:off x="2408662" y="-163551"/>
            <a:ext cx="6735338" cy="5307051"/>
          </a:xfrm>
          <a:prstGeom prst="rect">
            <a:avLst/>
          </a:prstGeom>
        </p:spPr>
        <p:txBody>
          <a:bodyPr spcFirstLastPara="1" wrap="square" lIns="91425" tIns="91425" rIns="91425" bIns="91425" anchor="t" anchorCtr="0">
            <a:noAutofit/>
          </a:bodyPr>
          <a:lstStyle/>
          <a:p>
            <a:pPr marL="355600" indent="-268288">
              <a:buClr>
                <a:schemeClr val="tx1"/>
              </a:buClr>
              <a:buSzPct val="175000"/>
              <a:buFont typeface="Arial" panose="020B0604020202020204" pitchFamily="34" charset="0"/>
              <a:buChar char="•"/>
              <a:defRPr/>
            </a:pPr>
            <a:r>
              <a:rPr lang="en-GB" dirty="0">
                <a:solidFill>
                  <a:schemeClr val="tx1"/>
                </a:solidFill>
                <a:latin typeface="Calibri" panose="020F0502020204030204" pitchFamily="34" charset="0"/>
                <a:cs typeface="Calibri" panose="020F0502020204030204" pitchFamily="34" charset="0"/>
              </a:rPr>
              <a:t>Collaboration with a non-UK partner within a discipline, at a given level, on a given theme/topic/issue/research orientation</a:t>
            </a:r>
          </a:p>
          <a:p>
            <a:pPr marL="355600" indent="-268288">
              <a:buClr>
                <a:schemeClr val="tx1"/>
              </a:buClr>
              <a:buSzPct val="175000"/>
              <a:buFont typeface="Arial" panose="020B0604020202020204" pitchFamily="34" charset="0"/>
              <a:buChar char="•"/>
              <a:defRPr/>
            </a:pPr>
            <a:endParaRPr lang="en-GB" sz="600" dirty="0">
              <a:solidFill>
                <a:schemeClr val="tx1"/>
              </a:solidFill>
              <a:latin typeface="Calibri" panose="020F0502020204030204" pitchFamily="34" charset="0"/>
              <a:cs typeface="Calibri" panose="020F0502020204030204" pitchFamily="34" charset="0"/>
            </a:endParaRPr>
          </a:p>
          <a:p>
            <a:pPr marL="355600" indent="-268288">
              <a:buClr>
                <a:schemeClr val="tx1"/>
              </a:buClr>
              <a:buSzPct val="175000"/>
              <a:buFont typeface="Arial" panose="020B0604020202020204" pitchFamily="34" charset="0"/>
              <a:buChar char="•"/>
              <a:defRPr/>
            </a:pPr>
            <a:r>
              <a:rPr lang="en-GB" dirty="0">
                <a:solidFill>
                  <a:schemeClr val="tx1"/>
                </a:solidFill>
                <a:latin typeface="Calibri" panose="020F0502020204030204" pitchFamily="34" charset="0"/>
                <a:cs typeface="Calibri" panose="020F0502020204030204" pitchFamily="34" charset="0"/>
              </a:rPr>
              <a:t>Direct interaction between groups of students (delivery modes agreed by faculty) via social media and online tools</a:t>
            </a:r>
          </a:p>
          <a:p>
            <a:pPr marL="355600" indent="-268288">
              <a:buClr>
                <a:schemeClr val="tx1"/>
              </a:buClr>
              <a:buSzPct val="175000"/>
              <a:buFont typeface="Arial" panose="020B0604020202020204" pitchFamily="34" charset="0"/>
              <a:buChar char="•"/>
              <a:defRPr/>
            </a:pPr>
            <a:endParaRPr lang="en-GB" sz="600" dirty="0">
              <a:solidFill>
                <a:schemeClr val="tx1"/>
              </a:solidFill>
              <a:latin typeface="Calibri" panose="020F0502020204030204" pitchFamily="34" charset="0"/>
              <a:cs typeface="Calibri" panose="020F0502020204030204" pitchFamily="34" charset="0"/>
            </a:endParaRPr>
          </a:p>
          <a:p>
            <a:pPr marL="355600" indent="-268288">
              <a:buClr>
                <a:schemeClr val="tx1"/>
              </a:buClr>
              <a:buSzPct val="175000"/>
              <a:buFont typeface="Arial" panose="020B0604020202020204" pitchFamily="34" charset="0"/>
              <a:buChar char="•"/>
              <a:defRPr/>
            </a:pPr>
            <a:r>
              <a:rPr lang="en-GB" dirty="0">
                <a:solidFill>
                  <a:schemeClr val="tx1"/>
                </a:solidFill>
                <a:latin typeface="Calibri" panose="020F0502020204030204" pitchFamily="34" charset="0"/>
                <a:cs typeface="Calibri" panose="020F0502020204030204" pitchFamily="34" charset="0"/>
              </a:rPr>
              <a:t>Reflection on and analysis/assessment of cross-/inter-cultural/-national learning, focusing on:</a:t>
            </a:r>
          </a:p>
          <a:p>
            <a:pPr marL="812800" lvl="1" indent="-268288">
              <a:buClr>
                <a:schemeClr val="tx1"/>
              </a:buClr>
              <a:buSzPct val="175000"/>
              <a:buFont typeface="Arial" panose="020B0604020202020204" pitchFamily="34" charset="0"/>
              <a:buChar char="•"/>
              <a:defRPr/>
            </a:pPr>
            <a:r>
              <a:rPr lang="en-GB" dirty="0">
                <a:solidFill>
                  <a:schemeClr val="tx1"/>
                </a:solidFill>
                <a:latin typeface="Calibri" panose="020F0502020204030204" pitchFamily="34" charset="0"/>
                <a:cs typeface="Calibri" panose="020F0502020204030204" pitchFamily="34" charset="0"/>
              </a:rPr>
              <a:t>Discipline-specific </a:t>
            </a:r>
            <a:r>
              <a:rPr lang="en-GB" b="1" dirty="0">
                <a:solidFill>
                  <a:schemeClr val="tx1"/>
                </a:solidFill>
                <a:latin typeface="Calibri" panose="020F0502020204030204" pitchFamily="34" charset="0"/>
                <a:cs typeface="Calibri" panose="020F0502020204030204" pitchFamily="34" charset="0"/>
              </a:rPr>
              <a:t>Knowledge</a:t>
            </a:r>
            <a:r>
              <a:rPr lang="en-GB" dirty="0">
                <a:solidFill>
                  <a:schemeClr val="tx1"/>
                </a:solidFill>
                <a:latin typeface="Calibri" panose="020F0502020204030204" pitchFamily="34" charset="0"/>
                <a:cs typeface="Calibri" panose="020F0502020204030204" pitchFamily="34" charset="0"/>
              </a:rPr>
              <a:t> and </a:t>
            </a:r>
            <a:r>
              <a:rPr lang="en-GB" b="1" dirty="0">
                <a:solidFill>
                  <a:schemeClr val="tx1"/>
                </a:solidFill>
                <a:latin typeface="Calibri" panose="020F0502020204030204" pitchFamily="34" charset="0"/>
                <a:cs typeface="Calibri" panose="020F0502020204030204" pitchFamily="34" charset="0"/>
              </a:rPr>
              <a:t>Practices, Facts and Frameworks</a:t>
            </a:r>
            <a:r>
              <a:rPr lang="en-GB" dirty="0">
                <a:solidFill>
                  <a:schemeClr val="tx1"/>
                </a:solidFill>
                <a:latin typeface="Calibri" panose="020F0502020204030204" pitchFamily="34" charset="0"/>
                <a:cs typeface="Calibri" panose="020F0502020204030204" pitchFamily="34" charset="0"/>
              </a:rPr>
              <a:t> and their underlying </a:t>
            </a:r>
            <a:r>
              <a:rPr lang="en-GB" b="1" dirty="0">
                <a:solidFill>
                  <a:schemeClr val="tx1"/>
                </a:solidFill>
                <a:latin typeface="Calibri" panose="020F0502020204030204" pitchFamily="34" charset="0"/>
                <a:cs typeface="Calibri" panose="020F0502020204030204" pitchFamily="34" charset="0"/>
              </a:rPr>
              <a:t>Rationales/Values </a:t>
            </a:r>
            <a:r>
              <a:rPr lang="en-GB" dirty="0">
                <a:solidFill>
                  <a:schemeClr val="accent2"/>
                </a:solidFill>
                <a:latin typeface="Calibri" panose="020F0502020204030204" pitchFamily="34" charset="0"/>
                <a:cs typeface="Calibri" panose="020F0502020204030204" pitchFamily="34" charset="0"/>
              </a:rPr>
              <a:t>(see Compared Fiscal Policy UK/ Uganda)</a:t>
            </a:r>
            <a:r>
              <a:rPr lang="en-GB" dirty="0">
                <a:solidFill>
                  <a:schemeClr val="tx1"/>
                </a:solidFill>
                <a:latin typeface="Calibri" panose="020F0502020204030204" pitchFamily="34" charset="0"/>
                <a:cs typeface="Calibri" panose="020F0502020204030204" pitchFamily="34" charset="0"/>
              </a:rPr>
              <a:t>, </a:t>
            </a:r>
            <a:r>
              <a:rPr lang="en-GB" sz="1400" dirty="0">
                <a:solidFill>
                  <a:schemeClr val="tx1"/>
                </a:solidFill>
                <a:latin typeface="Calibri" panose="020F0502020204030204" pitchFamily="34" charset="0"/>
                <a:cs typeface="Calibri" panose="020F0502020204030204" pitchFamily="34" charset="0"/>
              </a:rPr>
              <a:t>and/or</a:t>
            </a:r>
            <a:endParaRPr lang="en-GB" sz="1400" b="1" dirty="0">
              <a:solidFill>
                <a:schemeClr val="tx1"/>
              </a:solidFill>
              <a:latin typeface="Calibri" panose="020F0502020204030204" pitchFamily="34" charset="0"/>
              <a:cs typeface="Calibri" panose="020F0502020204030204" pitchFamily="34" charset="0"/>
            </a:endParaRPr>
          </a:p>
          <a:p>
            <a:pPr marL="812800" lvl="1" indent="-268288">
              <a:buClr>
                <a:schemeClr val="tx1"/>
              </a:buClr>
              <a:buSzPct val="175000"/>
              <a:buFont typeface="Arial" panose="020B0604020202020204" pitchFamily="34" charset="0"/>
              <a:buChar char="•"/>
              <a:defRPr/>
            </a:pPr>
            <a:r>
              <a:rPr lang="en-GB" b="1" dirty="0">
                <a:solidFill>
                  <a:schemeClr val="tx1"/>
                </a:solidFill>
                <a:latin typeface="Calibri" panose="020F0502020204030204" pitchFamily="34" charset="0"/>
                <a:cs typeface="Calibri" panose="020F0502020204030204" pitchFamily="34" charset="0"/>
              </a:rPr>
              <a:t>Intercultural communication </a:t>
            </a:r>
            <a:r>
              <a:rPr lang="en-GB" dirty="0">
                <a:solidFill>
                  <a:schemeClr val="tx1"/>
                </a:solidFill>
                <a:latin typeface="Calibri" panose="020F0502020204030204" pitchFamily="34" charset="0"/>
                <a:cs typeface="Calibri" panose="020F0502020204030204" pitchFamily="34" charset="0"/>
              </a:rPr>
              <a:t>and </a:t>
            </a:r>
            <a:r>
              <a:rPr lang="en-GB" b="1" dirty="0">
                <a:solidFill>
                  <a:schemeClr val="tx1"/>
                </a:solidFill>
                <a:latin typeface="Calibri" panose="020F0502020204030204" pitchFamily="34" charset="0"/>
                <a:cs typeface="Calibri" panose="020F0502020204030204" pitchFamily="34" charset="0"/>
              </a:rPr>
              <a:t>teamwork</a:t>
            </a:r>
            <a:r>
              <a:rPr lang="en-GB" dirty="0">
                <a:solidFill>
                  <a:schemeClr val="tx1"/>
                </a:solidFill>
                <a:latin typeface="Calibri" panose="020F0502020204030204" pitchFamily="34" charset="0"/>
                <a:cs typeface="Calibri" panose="020F0502020204030204" pitchFamily="34" charset="0"/>
              </a:rPr>
              <a:t>, </a:t>
            </a:r>
            <a:r>
              <a:rPr lang="en-GB" sz="1400" dirty="0">
                <a:solidFill>
                  <a:schemeClr val="tx1"/>
                </a:solidFill>
                <a:latin typeface="Calibri" panose="020F0502020204030204" pitchFamily="34" charset="0"/>
                <a:cs typeface="Calibri" panose="020F0502020204030204" pitchFamily="34" charset="0"/>
              </a:rPr>
              <a:t>and/or </a:t>
            </a:r>
          </a:p>
          <a:p>
            <a:pPr marL="812800" lvl="1" indent="-268288">
              <a:buClr>
                <a:schemeClr val="tx1"/>
              </a:buClr>
              <a:buSzPct val="175000"/>
              <a:buFont typeface="Arial" panose="020B0604020202020204" pitchFamily="34" charset="0"/>
              <a:buChar char="•"/>
              <a:defRPr/>
            </a:pPr>
            <a:r>
              <a:rPr lang="en-GB" b="1" dirty="0">
                <a:solidFill>
                  <a:schemeClr val="tx1"/>
                </a:solidFill>
                <a:latin typeface="Calibri" panose="020F0502020204030204" pitchFamily="34" charset="0"/>
                <a:cs typeface="Calibri" panose="020F0502020204030204" pitchFamily="34" charset="0"/>
              </a:rPr>
              <a:t>Joint Research Project or Consultancy</a:t>
            </a:r>
            <a:r>
              <a:rPr lang="en-GB" dirty="0">
                <a:solidFill>
                  <a:schemeClr val="tx1"/>
                </a:solidFill>
                <a:latin typeface="Calibri" panose="020F0502020204030204" pitchFamily="34" charset="0"/>
                <a:cs typeface="Calibri" panose="020F0502020204030204" pitchFamily="34" charset="0"/>
              </a:rPr>
              <a:t>, </a:t>
            </a:r>
            <a:r>
              <a:rPr lang="en-GB" sz="1400" dirty="0">
                <a:solidFill>
                  <a:schemeClr val="tx1"/>
                </a:solidFill>
                <a:latin typeface="Calibri" panose="020F0502020204030204" pitchFamily="34" charset="0"/>
                <a:cs typeface="Calibri" panose="020F0502020204030204" pitchFamily="34" charset="0"/>
              </a:rPr>
              <a:t>and/or</a:t>
            </a:r>
          </a:p>
          <a:p>
            <a:pPr marL="812800" lvl="1" indent="-268288">
              <a:buClr>
                <a:schemeClr val="tx1"/>
              </a:buClr>
              <a:buSzPct val="175000"/>
              <a:buFont typeface="Arial" panose="020B0604020202020204" pitchFamily="34" charset="0"/>
              <a:buChar char="•"/>
              <a:defRPr/>
            </a:pPr>
            <a:r>
              <a:rPr lang="en-GB" b="1" dirty="0">
                <a:solidFill>
                  <a:schemeClr val="tx1"/>
                </a:solidFill>
                <a:latin typeface="Calibri" panose="020F0502020204030204" pitchFamily="34" charset="0"/>
                <a:cs typeface="Calibri" panose="020F0502020204030204" pitchFamily="34" charset="0"/>
              </a:rPr>
              <a:t>Pedagogical</a:t>
            </a:r>
            <a:r>
              <a:rPr lang="en-GB" dirty="0">
                <a:solidFill>
                  <a:schemeClr val="tx1"/>
                </a:solidFill>
                <a:latin typeface="Calibri" panose="020F0502020204030204" pitchFamily="34" charset="0"/>
                <a:cs typeface="Calibri" panose="020F0502020204030204" pitchFamily="34" charset="0"/>
              </a:rPr>
              <a:t> differences and similarities, </a:t>
            </a:r>
            <a:r>
              <a:rPr lang="en-GB" sz="1400" dirty="0">
                <a:solidFill>
                  <a:schemeClr val="tx1"/>
                </a:solidFill>
                <a:latin typeface="Calibri" panose="020F0502020204030204" pitchFamily="34" charset="0"/>
                <a:cs typeface="Calibri" panose="020F0502020204030204" pitchFamily="34" charset="0"/>
              </a:rPr>
              <a:t>and/or</a:t>
            </a:r>
          </a:p>
          <a:p>
            <a:pPr marL="812800" lvl="1" indent="-268288">
              <a:buClr>
                <a:schemeClr val="tx1"/>
              </a:buClr>
              <a:buSzPct val="175000"/>
              <a:buFont typeface="Arial" panose="020B0604020202020204" pitchFamily="34" charset="0"/>
              <a:buChar char="•"/>
              <a:defRPr/>
            </a:pPr>
            <a:r>
              <a:rPr lang="en-GB" dirty="0">
                <a:solidFill>
                  <a:schemeClr val="tx1"/>
                </a:solidFill>
                <a:latin typeface="Calibri" panose="020F0502020204030204" pitchFamily="34" charset="0"/>
                <a:cs typeface="Calibri" panose="020F0502020204030204" pitchFamily="34" charset="0"/>
              </a:rPr>
              <a:t>Differences in </a:t>
            </a:r>
            <a:r>
              <a:rPr lang="en-GB" b="1" dirty="0">
                <a:solidFill>
                  <a:schemeClr val="tx1"/>
                </a:solidFill>
                <a:latin typeface="Calibri" panose="020F0502020204030204" pitchFamily="34" charset="0"/>
                <a:cs typeface="Calibri" panose="020F0502020204030204" pitchFamily="34" charset="0"/>
              </a:rPr>
              <a:t>access to, and confidence and proficiency in using digital channels and toolkits in English</a:t>
            </a:r>
            <a:endParaRPr lang="en-GB" dirty="0">
              <a:solidFill>
                <a:schemeClr val="tx1"/>
              </a:solidFill>
              <a:latin typeface="Calibri" panose="020F0502020204030204" pitchFamily="34" charset="0"/>
              <a:cs typeface="Calibri" panose="020F0502020204030204" pitchFamily="34" charset="0"/>
            </a:endParaRPr>
          </a:p>
          <a:p>
            <a:pPr marL="87312" lvl="1" indent="0">
              <a:spcBef>
                <a:spcPts val="600"/>
              </a:spcBef>
              <a:buClr>
                <a:schemeClr val="tx1"/>
              </a:buClr>
              <a:buSzPct val="175000"/>
              <a:buNone/>
              <a:defRPr/>
            </a:pPr>
            <a:endParaRPr lang="en-GB" sz="600" dirty="0">
              <a:solidFill>
                <a:schemeClr val="tx1"/>
              </a:solidFill>
              <a:latin typeface="Calibri" panose="020F0502020204030204" pitchFamily="34" charset="0"/>
              <a:cs typeface="Calibri" panose="020F0502020204030204" pitchFamily="34" charset="0"/>
            </a:endParaRPr>
          </a:p>
          <a:p>
            <a:pPr marL="355600" lvl="1" indent="-268288">
              <a:spcBef>
                <a:spcPts val="600"/>
              </a:spcBef>
              <a:buClr>
                <a:schemeClr val="tx1"/>
              </a:buClr>
              <a:buSzPct val="175000"/>
              <a:buFont typeface="Arial" panose="020B0604020202020204" pitchFamily="34" charset="0"/>
              <a:buChar char="•"/>
              <a:defRPr/>
            </a:pPr>
            <a:r>
              <a:rPr lang="en-GB" dirty="0">
                <a:solidFill>
                  <a:schemeClr val="tx1"/>
                </a:solidFill>
                <a:latin typeface="Calibri" panose="020F0502020204030204" pitchFamily="34" charset="0"/>
                <a:cs typeface="Calibri" panose="020F0502020204030204" pitchFamily="34" charset="0"/>
              </a:rPr>
              <a:t>Specific Intercultural </a:t>
            </a:r>
            <a:r>
              <a:rPr lang="en-GB" b="1" dirty="0">
                <a:solidFill>
                  <a:schemeClr val="tx1"/>
                </a:solidFill>
                <a:latin typeface="Calibri" panose="020F0502020204030204" pitchFamily="34" charset="0"/>
                <a:cs typeface="Calibri" panose="020F0502020204030204" pitchFamily="34" charset="0"/>
              </a:rPr>
              <a:t>Learning Outcomes</a:t>
            </a:r>
            <a:r>
              <a:rPr lang="en-GB" dirty="0">
                <a:solidFill>
                  <a:schemeClr val="tx1"/>
                </a:solidFill>
                <a:latin typeface="Calibri" panose="020F0502020204030204" pitchFamily="34" charset="0"/>
                <a:cs typeface="Calibri" panose="020F0502020204030204" pitchFamily="34" charset="0"/>
              </a:rPr>
              <a:t>, </a:t>
            </a:r>
            <a:r>
              <a:rPr lang="en-GB" b="1" dirty="0">
                <a:solidFill>
                  <a:schemeClr val="tx1"/>
                </a:solidFill>
                <a:latin typeface="Calibri" panose="020F0502020204030204" pitchFamily="34" charset="0"/>
                <a:cs typeface="Calibri" panose="020F0502020204030204" pitchFamily="34" charset="0"/>
              </a:rPr>
              <a:t>Activities</a:t>
            </a:r>
            <a:r>
              <a:rPr lang="en-GB" dirty="0">
                <a:solidFill>
                  <a:schemeClr val="tx1"/>
                </a:solidFill>
                <a:latin typeface="Calibri" panose="020F0502020204030204" pitchFamily="34" charset="0"/>
                <a:cs typeface="Calibri" panose="020F0502020204030204" pitchFamily="34" charset="0"/>
              </a:rPr>
              <a:t> and </a:t>
            </a:r>
            <a:r>
              <a:rPr lang="en-GB" b="1" dirty="0">
                <a:solidFill>
                  <a:schemeClr val="tx1"/>
                </a:solidFill>
                <a:latin typeface="Calibri" panose="020F0502020204030204" pitchFamily="34" charset="0"/>
                <a:cs typeface="Calibri" panose="020F0502020204030204" pitchFamily="34" charset="0"/>
              </a:rPr>
              <a:t>Assessments</a:t>
            </a:r>
            <a:r>
              <a:rPr lang="en-GB" dirty="0">
                <a:solidFill>
                  <a:schemeClr val="tx1"/>
                </a:solidFill>
                <a:latin typeface="Calibri" panose="020F0502020204030204" pitchFamily="34" charset="0"/>
                <a:cs typeface="Calibri" panose="020F0502020204030204" pitchFamily="34" charset="0"/>
              </a:rPr>
              <a:t> (Constructive alignment approach) </a:t>
            </a:r>
          </a:p>
          <a:p>
            <a:pPr marL="355600" indent="-268288">
              <a:buClr>
                <a:schemeClr val="tx1"/>
              </a:buClr>
              <a:buSzPct val="175000"/>
              <a:buFont typeface="Arial" panose="020B0604020202020204" pitchFamily="34" charset="0"/>
              <a:buChar char="•"/>
            </a:pPr>
            <a:endParaRPr lang="en-US" dirty="0">
              <a:solidFill>
                <a:schemeClr val="tx1"/>
              </a:solidFill>
              <a:latin typeface="Calibri" panose="020F0502020204030204" pitchFamily="34" charset="0"/>
              <a:cs typeface="Calibri" panose="020F0502020204030204" pitchFamily="34" charset="0"/>
            </a:endParaRPr>
          </a:p>
          <a:p>
            <a:pPr marL="0" lvl="0" indent="0">
              <a:buNone/>
            </a:pPr>
            <a:endParaRPr dirty="0">
              <a:solidFill>
                <a:schemeClr val="tx1"/>
              </a:solidFill>
            </a:endParaRPr>
          </a:p>
        </p:txBody>
      </p:sp>
      <p:sp>
        <p:nvSpPr>
          <p:cNvPr id="7" name="Rectangle 6">
            <a:extLst>
              <a:ext uri="{FF2B5EF4-FFF2-40B4-BE49-F238E27FC236}">
                <a16:creationId xmlns:a16="http://schemas.microsoft.com/office/drawing/2014/main" id="{D32DC566-0ABA-419E-A66E-E23546BE4652}"/>
              </a:ext>
            </a:extLst>
          </p:cNvPr>
          <p:cNvSpPr/>
          <p:nvPr/>
        </p:nvSpPr>
        <p:spPr>
          <a:xfrm>
            <a:off x="0" y="0"/>
            <a:ext cx="184826" cy="5143500"/>
          </a:xfrm>
          <a:prstGeom prst="rect">
            <a:avLst/>
          </a:prstGeom>
          <a:solidFill>
            <a:srgbClr val="111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object 14">
            <a:extLst>
              <a:ext uri="{FF2B5EF4-FFF2-40B4-BE49-F238E27FC236}">
                <a16:creationId xmlns:a16="http://schemas.microsoft.com/office/drawing/2014/main" id="{413DE6C9-D276-446C-9A3A-F6C89CE25E35}"/>
              </a:ext>
            </a:extLst>
          </p:cNvPr>
          <p:cNvPicPr/>
          <p:nvPr/>
        </p:nvPicPr>
        <p:blipFill>
          <a:blip r:embed="rId3" cstate="screen">
            <a:extLst>
              <a:ext uri="{28A0092B-C50C-407E-A947-70E740481C1C}">
                <a14:useLocalDpi xmlns:a14="http://schemas.microsoft.com/office/drawing/2010/main"/>
              </a:ext>
            </a:extLst>
          </a:blip>
          <a:stretch>
            <a:fillRect/>
          </a:stretch>
        </p:blipFill>
        <p:spPr>
          <a:xfrm>
            <a:off x="415515" y="4614913"/>
            <a:ext cx="1575730" cy="410357"/>
          </a:xfrm>
          <a:prstGeom prst="rect">
            <a:avLst/>
          </a:prstGeom>
        </p:spPr>
      </p:pic>
      <p:sp>
        <p:nvSpPr>
          <p:cNvPr id="6" name="Google Shape;185;p23">
            <a:extLst>
              <a:ext uri="{FF2B5EF4-FFF2-40B4-BE49-F238E27FC236}">
                <a16:creationId xmlns:a16="http://schemas.microsoft.com/office/drawing/2014/main" id="{34DC537F-97EC-E516-8C0F-10DDE94FADDE}"/>
              </a:ext>
            </a:extLst>
          </p:cNvPr>
          <p:cNvSpPr txBox="1">
            <a:spLocks/>
          </p:cNvSpPr>
          <p:nvPr/>
        </p:nvSpPr>
        <p:spPr>
          <a:xfrm>
            <a:off x="242390" y="601404"/>
            <a:ext cx="2357651" cy="314309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1pPr>
            <a:lvl2pPr marR="0" lvl="1"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2pPr>
            <a:lvl3pPr marR="0" lvl="2"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3pPr>
            <a:lvl4pPr marR="0" lvl="3"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4pPr>
            <a:lvl5pPr marR="0" lvl="4"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5pPr>
            <a:lvl6pPr marR="0" lvl="5"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6pPr>
            <a:lvl7pPr marR="0" lvl="6"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7pPr>
            <a:lvl8pPr marR="0" lvl="7"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8pPr>
            <a:lvl9pPr marR="0" lvl="8" algn="l" rtl="0">
              <a:lnSpc>
                <a:spcPct val="100000"/>
              </a:lnSpc>
              <a:spcBef>
                <a:spcPts val="0"/>
              </a:spcBef>
              <a:spcAft>
                <a:spcPts val="0"/>
              </a:spcAft>
              <a:buClr>
                <a:srgbClr val="294667"/>
              </a:buClr>
              <a:buSzPts val="1400"/>
              <a:buFont typeface="Merriweather"/>
              <a:buNone/>
              <a:defRPr sz="1400" b="1" i="0" u="none" strike="noStrike" cap="none">
                <a:solidFill>
                  <a:srgbClr val="294667"/>
                </a:solidFill>
                <a:latin typeface="Merriweather"/>
                <a:ea typeface="Merriweather"/>
                <a:cs typeface="Merriweather"/>
                <a:sym typeface="Merriweather"/>
              </a:defRPr>
            </a:lvl9pPr>
          </a:lstStyle>
          <a:p>
            <a:pPr algn="ctr"/>
            <a:r>
              <a:rPr lang="en-GB" sz="2800" dirty="0">
                <a:solidFill>
                  <a:srgbClr val="11144F"/>
                </a:solidFill>
                <a:latin typeface="Calibri" panose="020F0502020204030204" pitchFamily="34" charset="0"/>
                <a:cs typeface="Calibri" panose="020F0502020204030204" pitchFamily="34" charset="0"/>
              </a:rPr>
              <a:t>What Kind of COIL? </a:t>
            </a:r>
            <a:br>
              <a:rPr lang="en-GB" sz="2800" dirty="0">
                <a:solidFill>
                  <a:srgbClr val="11144F"/>
                </a:solidFill>
                <a:latin typeface="Calibri" panose="020F0502020204030204" pitchFamily="34" charset="0"/>
                <a:cs typeface="Calibri" panose="020F0502020204030204" pitchFamily="34" charset="0"/>
              </a:rPr>
            </a:br>
            <a:br>
              <a:rPr lang="en-GB" sz="2800" dirty="0">
                <a:solidFill>
                  <a:srgbClr val="11144F"/>
                </a:solidFill>
                <a:latin typeface="Calibri" panose="020F0502020204030204" pitchFamily="34" charset="0"/>
                <a:cs typeface="Calibri" panose="020F0502020204030204" pitchFamily="34" charset="0"/>
              </a:rPr>
            </a:br>
            <a:r>
              <a:rPr lang="en-GB" sz="2800" dirty="0">
                <a:solidFill>
                  <a:srgbClr val="11144F"/>
                </a:solidFill>
                <a:latin typeface="Calibri" panose="020F0502020204030204" pitchFamily="34" charset="0"/>
                <a:cs typeface="Calibri" panose="020F0502020204030204" pitchFamily="34" charset="0"/>
              </a:rPr>
              <a:t>Definition,</a:t>
            </a:r>
            <a:br>
              <a:rPr lang="en-GB" sz="2800" dirty="0">
                <a:solidFill>
                  <a:srgbClr val="11144F"/>
                </a:solidFill>
                <a:latin typeface="Calibri" panose="020F0502020204030204" pitchFamily="34" charset="0"/>
                <a:cs typeface="Calibri" panose="020F0502020204030204" pitchFamily="34" charset="0"/>
              </a:rPr>
            </a:br>
            <a:r>
              <a:rPr lang="en-GB" sz="2800" dirty="0">
                <a:solidFill>
                  <a:srgbClr val="11144F"/>
                </a:solidFill>
                <a:latin typeface="Calibri" panose="020F0502020204030204" pitchFamily="34" charset="0"/>
                <a:cs typeface="Calibri" panose="020F0502020204030204" pitchFamily="34" charset="0"/>
              </a:rPr>
              <a:t>Requisites, and Models/Types</a:t>
            </a:r>
          </a:p>
        </p:txBody>
      </p:sp>
    </p:spTree>
    <p:extLst>
      <p:ext uri="{BB962C8B-B14F-4D97-AF65-F5344CB8AC3E}">
        <p14:creationId xmlns:p14="http://schemas.microsoft.com/office/powerpoint/2010/main" val="2601232619"/>
      </p:ext>
    </p:extLst>
  </p:cSld>
  <p:clrMapOvr>
    <a:masterClrMapping/>
  </p:clrMapOvr>
  <mc:AlternateContent xmlns:mc="http://schemas.openxmlformats.org/markup-compatibility/2006" xmlns:p14="http://schemas.microsoft.com/office/powerpoint/2010/main">
    <mc:Choice Requires="p14">
      <p:transition p14:dur="250" advTm="20000">
        <p:wipe/>
      </p:transition>
    </mc:Choice>
    <mc:Fallback xmlns="">
      <p:transition advTm="20000">
        <p:wip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3"/>
          <p:cNvSpPr txBox="1">
            <a:spLocks noGrp="1"/>
          </p:cNvSpPr>
          <p:nvPr>
            <p:ph type="title"/>
          </p:nvPr>
        </p:nvSpPr>
        <p:spPr>
          <a:xfrm>
            <a:off x="256940" y="211597"/>
            <a:ext cx="2199094" cy="4608494"/>
          </a:xfrm>
          <a:prstGeom prst="rect">
            <a:avLst/>
          </a:prstGeom>
        </p:spPr>
        <p:txBody>
          <a:bodyPr spcFirstLastPara="1" wrap="square" lIns="91425" tIns="91425" rIns="91425" bIns="91425" anchor="b" anchorCtr="0">
            <a:noAutofit/>
          </a:bodyPr>
          <a:lstStyle/>
          <a:p>
            <a:pPr lvl="0" algn="ctr"/>
            <a:r>
              <a:rPr lang="en-US" sz="2800" i="1" dirty="0">
                <a:solidFill>
                  <a:srgbClr val="11144F"/>
                </a:solidFill>
              </a:rPr>
              <a:t>Compared Fiscal Policy (the UK and Uganda)</a:t>
            </a:r>
            <a:br>
              <a:rPr lang="en-US" sz="3200" dirty="0">
                <a:solidFill>
                  <a:srgbClr val="11144F"/>
                </a:solidFill>
              </a:rPr>
            </a:br>
            <a:br>
              <a:rPr lang="en-US" sz="2400" dirty="0">
                <a:solidFill>
                  <a:srgbClr val="11144F"/>
                </a:solidFill>
              </a:rPr>
            </a:br>
            <a:r>
              <a:rPr lang="en-US" sz="1100" dirty="0">
                <a:solidFill>
                  <a:srgbClr val="11144F"/>
                </a:solidFill>
                <a:hlinkClick r:id="rId3">
                  <a:extLst>
                    <a:ext uri="{A12FA001-AC4F-418D-AE19-62706E023703}">
                      <ahyp:hlinkClr xmlns:ahyp="http://schemas.microsoft.com/office/drawing/2018/hyperlinkcolor" val="tx"/>
                    </a:ext>
                  </a:extLst>
                </a:hlinkClick>
              </a:rPr>
              <a:t>http://onlineinternationallearning.org/projects/</a:t>
            </a:r>
            <a:br>
              <a:rPr lang="en-US" sz="2400" dirty="0">
                <a:solidFill>
                  <a:srgbClr val="11144F"/>
                </a:solidFill>
              </a:rPr>
            </a:br>
            <a:br>
              <a:rPr lang="en-US" sz="3200" dirty="0">
                <a:solidFill>
                  <a:srgbClr val="11144F"/>
                </a:solidFill>
              </a:rPr>
            </a:br>
            <a:br>
              <a:rPr lang="en-US" sz="3200" dirty="0">
                <a:solidFill>
                  <a:srgbClr val="11144F"/>
                </a:solidFill>
              </a:rPr>
            </a:br>
            <a:endParaRPr sz="1600" dirty="0">
              <a:solidFill>
                <a:srgbClr val="11144F"/>
              </a:solidFill>
            </a:endParaRPr>
          </a:p>
        </p:txBody>
      </p:sp>
      <p:sp>
        <p:nvSpPr>
          <p:cNvPr id="186" name="Google Shape;186;p23"/>
          <p:cNvSpPr txBox="1">
            <a:spLocks noGrp="1"/>
          </p:cNvSpPr>
          <p:nvPr>
            <p:ph type="body" idx="1"/>
          </p:nvPr>
        </p:nvSpPr>
        <p:spPr>
          <a:xfrm>
            <a:off x="2614609" y="0"/>
            <a:ext cx="6529391" cy="5143500"/>
          </a:xfrm>
          <a:prstGeom prst="rect">
            <a:avLst/>
          </a:prstGeom>
        </p:spPr>
        <p:txBody>
          <a:bodyPr spcFirstLastPara="1" wrap="square" lIns="91425" tIns="91425" rIns="91425" bIns="91425" anchor="t" anchorCtr="0">
            <a:noAutofit/>
          </a:bodyPr>
          <a:lstStyle/>
          <a:p>
            <a:r>
              <a:rPr lang="en-US" sz="1300" b="1" cap="all" dirty="0">
                <a:solidFill>
                  <a:schemeClr val="tx1"/>
                </a:solidFill>
              </a:rPr>
              <a:t>PROJECT OVERVIEW</a:t>
            </a:r>
          </a:p>
          <a:p>
            <a:r>
              <a:rPr lang="en-US" sz="1300" dirty="0">
                <a:solidFill>
                  <a:schemeClr val="tx1"/>
                </a:solidFill>
              </a:rPr>
              <a:t>This was an opportunity for students at Makerere University, Uganda and Coventry University, UK to identify an area of fiscal or monetary policy where they can compare the actions taken by the respective countries.</a:t>
            </a:r>
          </a:p>
          <a:p>
            <a:r>
              <a:rPr lang="en-US" sz="1300" dirty="0">
                <a:solidFill>
                  <a:schemeClr val="tx1"/>
                </a:solidFill>
              </a:rPr>
              <a:t>The joint teams prepare a group report on the subject matter alongside a digital output reflecting on the experience and intercultural collaboration.</a:t>
            </a:r>
          </a:p>
          <a:p>
            <a:r>
              <a:rPr lang="en-US" sz="1300" b="1" cap="all" dirty="0">
                <a:solidFill>
                  <a:schemeClr val="tx1"/>
                </a:solidFill>
              </a:rPr>
              <a:t>OIL OUTCOMES</a:t>
            </a:r>
          </a:p>
          <a:p>
            <a:r>
              <a:rPr lang="en-US" sz="1300" dirty="0">
                <a:solidFill>
                  <a:schemeClr val="tx1"/>
                </a:solidFill>
              </a:rPr>
              <a:t>1. To develop collaborative skills using synchronous and asynchronous tools.</a:t>
            </a:r>
            <a:br>
              <a:rPr lang="en-US" sz="1300" dirty="0">
                <a:solidFill>
                  <a:schemeClr val="tx1"/>
                </a:solidFill>
              </a:rPr>
            </a:br>
            <a:r>
              <a:rPr lang="en-US" sz="1300" dirty="0">
                <a:solidFill>
                  <a:schemeClr val="tx1"/>
                </a:solidFill>
              </a:rPr>
              <a:t>2. To work to tight deadlines to produce two outputs.</a:t>
            </a:r>
            <a:br>
              <a:rPr lang="en-US" sz="1300" dirty="0">
                <a:solidFill>
                  <a:schemeClr val="tx1"/>
                </a:solidFill>
              </a:rPr>
            </a:br>
            <a:r>
              <a:rPr lang="en-US" sz="1300" dirty="0">
                <a:solidFill>
                  <a:schemeClr val="tx1"/>
                </a:solidFill>
              </a:rPr>
              <a:t>3. To develop an understanding of intercultural differences and working practices.</a:t>
            </a:r>
          </a:p>
          <a:p>
            <a:r>
              <a:rPr lang="en-US" sz="1300" b="1" cap="all" dirty="0">
                <a:solidFill>
                  <a:schemeClr val="tx1"/>
                </a:solidFill>
              </a:rPr>
              <a:t>TYPE OF INTERACTION</a:t>
            </a:r>
          </a:p>
          <a:p>
            <a:r>
              <a:rPr lang="en-US" sz="1300" dirty="0">
                <a:solidFill>
                  <a:schemeClr val="tx1"/>
                </a:solidFill>
              </a:rPr>
              <a:t>Collaborative document building, critical reflection and social media interactions.</a:t>
            </a:r>
          </a:p>
          <a:p>
            <a:r>
              <a:rPr lang="en-US" sz="1300" b="1" cap="all" dirty="0">
                <a:solidFill>
                  <a:schemeClr val="tx1"/>
                </a:solidFill>
              </a:rPr>
              <a:t>OIL OUTPUTS</a:t>
            </a:r>
          </a:p>
          <a:p>
            <a:r>
              <a:rPr lang="en-US" sz="1300" dirty="0">
                <a:solidFill>
                  <a:schemeClr val="tx1"/>
                </a:solidFill>
              </a:rPr>
              <a:t>Each group to collaboratively prepare a report of approx. 3,000 words.</a:t>
            </a:r>
          </a:p>
          <a:p>
            <a:r>
              <a:rPr lang="en-US" sz="1300" dirty="0">
                <a:solidFill>
                  <a:schemeClr val="tx1"/>
                </a:solidFill>
              </a:rPr>
              <a:t>Each group to produce a short document (e.g. blog, video) in which it reflects on the experience of working/collaborating within an international context),</a:t>
            </a:r>
          </a:p>
          <a:p>
            <a:r>
              <a:rPr lang="en-US" sz="1300" dirty="0">
                <a:solidFill>
                  <a:schemeClr val="tx1"/>
                </a:solidFill>
              </a:rPr>
              <a:t>a reflective statement of no more than two pages.</a:t>
            </a:r>
          </a:p>
          <a:p>
            <a:pPr marL="0" indent="0">
              <a:buNone/>
            </a:pPr>
            <a:endParaRPr lang="en-GB" sz="1000" dirty="0">
              <a:solidFill>
                <a:schemeClr val="tx1"/>
              </a:solidFill>
            </a:endParaRPr>
          </a:p>
        </p:txBody>
      </p:sp>
      <p:sp>
        <p:nvSpPr>
          <p:cNvPr id="6" name="Rectangle 5">
            <a:extLst>
              <a:ext uri="{FF2B5EF4-FFF2-40B4-BE49-F238E27FC236}">
                <a16:creationId xmlns:a16="http://schemas.microsoft.com/office/drawing/2014/main" id="{06B8FAFD-581C-4BA0-9E11-657A8DB49CC7}"/>
              </a:ext>
            </a:extLst>
          </p:cNvPr>
          <p:cNvSpPr/>
          <p:nvPr/>
        </p:nvSpPr>
        <p:spPr>
          <a:xfrm>
            <a:off x="0" y="0"/>
            <a:ext cx="184826" cy="5143500"/>
          </a:xfrm>
          <a:prstGeom prst="rect">
            <a:avLst/>
          </a:prstGeom>
          <a:solidFill>
            <a:srgbClr val="111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object 14">
            <a:extLst>
              <a:ext uri="{FF2B5EF4-FFF2-40B4-BE49-F238E27FC236}">
                <a16:creationId xmlns:a16="http://schemas.microsoft.com/office/drawing/2014/main" id="{CE089CE7-C1B4-443E-9569-86B6EF440FDB}"/>
              </a:ext>
            </a:extLst>
          </p:cNvPr>
          <p:cNvPicPr/>
          <p:nvPr/>
        </p:nvPicPr>
        <p:blipFill>
          <a:blip r:embed="rId4" cstate="screen">
            <a:extLst>
              <a:ext uri="{28A0092B-C50C-407E-A947-70E740481C1C}">
                <a14:useLocalDpi xmlns:a14="http://schemas.microsoft.com/office/drawing/2010/main"/>
              </a:ext>
            </a:extLst>
          </a:blip>
          <a:stretch>
            <a:fillRect/>
          </a:stretch>
        </p:blipFill>
        <p:spPr>
          <a:xfrm>
            <a:off x="415515" y="4614913"/>
            <a:ext cx="1575730" cy="410357"/>
          </a:xfrm>
          <a:prstGeom prst="rect">
            <a:avLst/>
          </a:prstGeom>
        </p:spPr>
      </p:pic>
    </p:spTree>
    <p:extLst>
      <p:ext uri="{BB962C8B-B14F-4D97-AF65-F5344CB8AC3E}">
        <p14:creationId xmlns:p14="http://schemas.microsoft.com/office/powerpoint/2010/main" val="586746155"/>
      </p:ext>
    </p:extLst>
  </p:cSld>
  <p:clrMapOvr>
    <a:masterClrMapping/>
  </p:clrMapOvr>
  <mc:AlternateContent xmlns:mc="http://schemas.openxmlformats.org/markup-compatibility/2006" xmlns:p14="http://schemas.microsoft.com/office/powerpoint/2010/main">
    <mc:Choice Requires="p14">
      <p:transition p14:dur="250" advTm="20000">
        <p:wipe/>
      </p:transition>
    </mc:Choice>
    <mc:Fallback xmlns="">
      <p:transition advTm="20000">
        <p:wip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SGUID" val="25b0884f-de15-4115-a181-f9e440f9d7df"/>
</p:tagLst>
</file>

<file path=ppt/theme/theme1.xml><?xml version="1.0" encoding="utf-8"?>
<a:theme xmlns:a="http://schemas.openxmlformats.org/drawingml/2006/main" name="Emil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3E758D68A6E2408331BF6F73061A9D" ma:contentTypeVersion="5" ma:contentTypeDescription="Create a new document." ma:contentTypeScope="" ma:versionID="54cd814ee1460109c5658887095c20d4">
  <xsd:schema xmlns:xsd="http://www.w3.org/2001/XMLSchema" xmlns:xs="http://www.w3.org/2001/XMLSchema" xmlns:p="http://schemas.microsoft.com/office/2006/metadata/properties" xmlns:ns3="aabde18b-ae23-4e1b-8752-2e59f30f4ebf" xmlns:ns4="421a7b9c-55b9-43c1-90b5-a202c8a3fe0e" targetNamespace="http://schemas.microsoft.com/office/2006/metadata/properties" ma:root="true" ma:fieldsID="c28a13924737d9d55f8f22368cfb3b21" ns3:_="" ns4:_="">
    <xsd:import namespace="aabde18b-ae23-4e1b-8752-2e59f30f4ebf"/>
    <xsd:import namespace="421a7b9c-55b9-43c1-90b5-a202c8a3fe0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bde18b-ae23-4e1b-8752-2e59f30f4e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21a7b9c-55b9-43c1-90b5-a202c8a3fe0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C988ED4-D1B2-479D-A2B1-C017CB32AA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bde18b-ae23-4e1b-8752-2e59f30f4ebf"/>
    <ds:schemaRef ds:uri="421a7b9c-55b9-43c1-90b5-a202c8a3fe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D20DE70-6F33-4AFF-943F-7DDAA8DF84BC}">
  <ds:schemaRefs>
    <ds:schemaRef ds:uri="http://schemas.microsoft.com/sharepoint/v3/contenttype/forms"/>
  </ds:schemaRefs>
</ds:datastoreItem>
</file>

<file path=customXml/itemProps3.xml><?xml version="1.0" encoding="utf-8"?>
<ds:datastoreItem xmlns:ds="http://schemas.openxmlformats.org/officeDocument/2006/customXml" ds:itemID="{7515CE12-348C-4807-B5C7-8B03201536F4}">
  <ds:schemaRefs>
    <ds:schemaRef ds:uri="http://purl.org/dc/terms/"/>
    <ds:schemaRef ds:uri="http://schemas.openxmlformats.org/package/2006/metadata/core-properties"/>
    <ds:schemaRef ds:uri="http://schemas.microsoft.com/office/2006/metadata/properties"/>
    <ds:schemaRef ds:uri="http://schemas.microsoft.com/office/2006/documentManagement/types"/>
    <ds:schemaRef ds:uri="http://schemas.microsoft.com/office/infopath/2007/PartnerControls"/>
    <ds:schemaRef ds:uri="421a7b9c-55b9-43c1-90b5-a202c8a3fe0e"/>
    <ds:schemaRef ds:uri="http://purl.org/dc/elements/1.1/"/>
    <ds:schemaRef ds:uri="aabde18b-ae23-4e1b-8752-2e59f30f4ebf"/>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TotalTime>
  <Words>3746</Words>
  <Application>Microsoft Office PowerPoint</Application>
  <PresentationFormat>On-screen Show (16:9)</PresentationFormat>
  <Paragraphs>350</Paragraphs>
  <Slides>22</Slides>
  <Notes>22</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22</vt:i4>
      </vt:variant>
    </vt:vector>
  </HeadingPairs>
  <TitlesOfParts>
    <vt:vector size="32" baseType="lpstr">
      <vt:lpstr>Calibri Light</vt:lpstr>
      <vt:lpstr>Calibri</vt:lpstr>
      <vt:lpstr>Open Sans</vt:lpstr>
      <vt:lpstr>Wingdings</vt:lpstr>
      <vt:lpstr>Merriweather</vt:lpstr>
      <vt:lpstr>Arial</vt:lpstr>
      <vt:lpstr>Emilia template</vt:lpstr>
      <vt:lpstr>1_Office Theme</vt:lpstr>
      <vt:lpstr>2_Office Theme</vt:lpstr>
      <vt:lpstr>Office Theme</vt:lpstr>
      <vt:lpstr>  Internationalisation of the Curriculum in Action  Collaborative Online International/Intercultural Learning (COIL)  Manchester Metropolitan University (MMU) </vt:lpstr>
      <vt:lpstr>Training Workshops  July 12th 2022  Aims of the Intro Session</vt:lpstr>
      <vt:lpstr>Intercultural Competence  (ICC)</vt:lpstr>
      <vt:lpstr>Intercultural Competence  (ICC)</vt:lpstr>
      <vt:lpstr>Process Model of Intercultural Competence  (ICC)  Deardorff 2006 and 2009</vt:lpstr>
      <vt:lpstr>Rationales</vt:lpstr>
      <vt:lpstr>What Kind of COIL?   Definition, Requisites, and Models/Types</vt:lpstr>
      <vt:lpstr>PowerPoint Presentation</vt:lpstr>
      <vt:lpstr>Compared Fiscal Policy (the UK and Uganda)  http://onlineinternationallearning.org/projects/   </vt:lpstr>
      <vt:lpstr>Compared Fiscal Policy (the UK and Uganda)  http://onlineinternationallearning.org/projects/   </vt:lpstr>
      <vt:lpstr>Definition, Requisites, and Models</vt:lpstr>
      <vt:lpstr>    Examples of  COIL Projects  BLIC Project   </vt:lpstr>
      <vt:lpstr>Definition, Requisites, and Models</vt:lpstr>
      <vt:lpstr>Benefits of COIL</vt:lpstr>
      <vt:lpstr>Getting started   Keys for Success  Lessons Learnt  &amp; Pitfalls</vt:lpstr>
      <vt:lpstr>OIEG Framework  Getting Started   Process and Aims of the Training</vt:lpstr>
      <vt:lpstr>OIEG Framework  Getting Started   Process and Aims of the Training</vt:lpstr>
      <vt:lpstr>OIEG Framework  Getting-Started Template</vt:lpstr>
      <vt:lpstr>Proposed Structure for the Workshops</vt:lpstr>
      <vt:lpstr>Training Workshops  </vt:lpstr>
      <vt:lpstr>Training Workshops  </vt:lpstr>
      <vt:lpstr>Questions for the Workshop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Antonio Pagano</dc:creator>
  <cp:lastModifiedBy>Eileen Pollard</cp:lastModifiedBy>
  <cp:revision>323</cp:revision>
  <dcterms:modified xsi:type="dcterms:W3CDTF">2022-07-14T15:04:04Z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0x010100803E758D68A6E2408331BF6F73061A9D</vt:lpwstr>
  </property>
</Properties>
</file>